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400" r:id="rId2"/>
    <p:sldId id="368" r:id="rId3"/>
    <p:sldId id="404" r:id="rId4"/>
    <p:sldId id="407" r:id="rId5"/>
    <p:sldId id="280" r:id="rId6"/>
    <p:sldId id="330" r:id="rId7"/>
    <p:sldId id="277" r:id="rId8"/>
    <p:sldId id="278" r:id="rId9"/>
    <p:sldId id="412" r:id="rId10"/>
    <p:sldId id="269" r:id="rId11"/>
    <p:sldId id="370" r:id="rId12"/>
    <p:sldId id="380" r:id="rId13"/>
    <p:sldId id="382" r:id="rId14"/>
    <p:sldId id="397" r:id="rId15"/>
    <p:sldId id="362" r:id="rId16"/>
    <p:sldId id="408" r:id="rId17"/>
    <p:sldId id="402" r:id="rId18"/>
    <p:sldId id="411" r:id="rId19"/>
    <p:sldId id="376" r:id="rId20"/>
    <p:sldId id="36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meet soar" initials="js" lastIdx="2" clrIdx="0">
    <p:extLst>
      <p:ext uri="{19B8F6BF-5375-455C-9EA6-DF929625EA0E}">
        <p15:presenceInfo xmlns:p15="http://schemas.microsoft.com/office/powerpoint/2012/main" userId="d484b38097cd0f47" providerId="Windows Live"/>
      </p:ext>
    </p:extLst>
  </p:cmAuthor>
  <p:cmAuthor id="2" name="Andrew Kane" initials="AK" lastIdx="8" clrIdx="1">
    <p:extLst>
      <p:ext uri="{19B8F6BF-5375-455C-9EA6-DF929625EA0E}">
        <p15:presenceInfo xmlns:p15="http://schemas.microsoft.com/office/powerpoint/2012/main" userId="725d5a7b5877f29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2A2"/>
    <a:srgbClr val="006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29"/>
    <p:restoredTop sz="83333"/>
  </p:normalViewPr>
  <p:slideViewPr>
    <p:cSldViewPr snapToGrid="0" snapToObjects="1">
      <p:cViewPr varScale="1">
        <p:scale>
          <a:sx n="105" d="100"/>
          <a:sy n="105" d="100"/>
        </p:scale>
        <p:origin x="20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F8AD8D-7040-4637-AE92-E5B15303EC3C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DFD10EAC-0D75-42B3-AF1D-B857F6968BEE}">
      <dgm:prSet custT="1"/>
      <dgm:spPr>
        <a:solidFill>
          <a:srgbClr val="4372A2"/>
        </a:solidFill>
      </dgm:spPr>
      <dgm:t>
        <a:bodyPr/>
        <a:lstStyle/>
        <a:p>
          <a:pPr algn="ctr"/>
          <a:r>
            <a:rPr lang="en-US" sz="4800" b="1">
              <a:latin typeface="Century Gothic" panose="020B0502020202020204" pitchFamily="34" charset="0"/>
            </a:rPr>
            <a:t>At least 5 chest compressions</a:t>
          </a:r>
        </a:p>
      </dgm:t>
    </dgm:pt>
    <dgm:pt modelId="{EA62A0B5-6ED5-4F4F-9E6C-3CCDE86A233C}" type="parTrans" cxnId="{FB6CB238-1995-4E83-8E85-5D64A0FD269E}">
      <dgm:prSet/>
      <dgm:spPr/>
      <dgm:t>
        <a:bodyPr/>
        <a:lstStyle/>
        <a:p>
          <a:endParaRPr lang="en-US" sz="2800" b="1">
            <a:latin typeface="Century Gothic" panose="020B0502020202020204" pitchFamily="34" charset="0"/>
          </a:endParaRPr>
        </a:p>
      </dgm:t>
    </dgm:pt>
    <dgm:pt modelId="{E4BA0B8B-57B9-408A-A213-9BF05768F0C1}" type="sibTrans" cxnId="{FB6CB238-1995-4E83-8E85-5D64A0FD269E}">
      <dgm:prSet/>
      <dgm:spPr/>
      <dgm:t>
        <a:bodyPr/>
        <a:lstStyle/>
        <a:p>
          <a:endParaRPr lang="en-US" sz="2800" b="1">
            <a:latin typeface="Century Gothic" panose="020B0502020202020204" pitchFamily="34" charset="0"/>
          </a:endParaRPr>
        </a:p>
      </dgm:t>
    </dgm:pt>
    <dgm:pt modelId="{F51C5D58-3BF5-45DC-BD79-E025269C6691}">
      <dgm:prSet custT="1"/>
      <dgm:spPr>
        <a:solidFill>
          <a:srgbClr val="4372A2"/>
        </a:solidFill>
      </dgm:spPr>
      <dgm:t>
        <a:bodyPr/>
        <a:lstStyle/>
        <a:p>
          <a:pPr marL="0"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>
              <a:latin typeface="Century Gothic" panose="020B0502020202020204" pitchFamily="34" charset="0"/>
            </a:rPr>
            <a:t>Includes:  </a:t>
          </a:r>
        </a:p>
        <a:p>
          <a:pPr marL="0"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>
              <a:latin typeface="Century Gothic" panose="020B0502020202020204" pitchFamily="34" charset="0"/>
            </a:rPr>
            <a:t>- Direct compression of heart</a:t>
          </a:r>
        </a:p>
        <a:p>
          <a:pPr marL="0"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>
              <a:latin typeface="Century Gothic" panose="020B0502020202020204" pitchFamily="34" charset="0"/>
            </a:rPr>
            <a:t>- Mechanical chest compression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600" b="1">
              <a:latin typeface="Century Gothic" panose="020B0502020202020204" pitchFamily="34" charset="0"/>
            </a:rPr>
            <a:t>- Extracorporeal CPR (eCPR) started during cardiac arrest</a:t>
          </a:r>
        </a:p>
      </dgm:t>
    </dgm:pt>
    <dgm:pt modelId="{48EEDD0D-7228-4BBC-8260-41F571C89A8B}" type="parTrans" cxnId="{2175078D-682C-433E-B58F-ACD46533584B}">
      <dgm:prSet/>
      <dgm:spPr/>
      <dgm:t>
        <a:bodyPr/>
        <a:lstStyle/>
        <a:p>
          <a:endParaRPr lang="en-US" sz="2800" b="1">
            <a:latin typeface="Century Gothic" panose="020B0502020202020204" pitchFamily="34" charset="0"/>
          </a:endParaRPr>
        </a:p>
      </dgm:t>
    </dgm:pt>
    <dgm:pt modelId="{CEEDE16F-E256-46BC-B6AE-BC47C3AEE439}" type="sibTrans" cxnId="{2175078D-682C-433E-B58F-ACD46533584B}">
      <dgm:prSet/>
      <dgm:spPr/>
      <dgm:t>
        <a:bodyPr/>
        <a:lstStyle/>
        <a:p>
          <a:endParaRPr lang="en-US" sz="2800" b="1">
            <a:latin typeface="Century Gothic" panose="020B0502020202020204" pitchFamily="34" charset="0"/>
          </a:endParaRPr>
        </a:p>
      </dgm:t>
    </dgm:pt>
    <dgm:pt modelId="{0FE2BDCE-F944-F241-9908-AEFF4D30E06A}" type="pres">
      <dgm:prSet presAssocID="{C6F8AD8D-7040-4637-AE92-E5B15303EC3C}" presName="linear" presStyleCnt="0">
        <dgm:presLayoutVars>
          <dgm:animLvl val="lvl"/>
          <dgm:resizeHandles val="exact"/>
        </dgm:presLayoutVars>
      </dgm:prSet>
      <dgm:spPr/>
    </dgm:pt>
    <dgm:pt modelId="{20D418EB-A35C-3143-9117-3DFAA2FB8859}" type="pres">
      <dgm:prSet presAssocID="{DFD10EAC-0D75-42B3-AF1D-B857F6968BEE}" presName="parentText" presStyleLbl="node1" presStyleIdx="0" presStyleCnt="2" custScaleY="42705" custLinFactY="2330" custLinFactNeighborX="-185" custLinFactNeighborY="100000">
        <dgm:presLayoutVars>
          <dgm:chMax val="0"/>
          <dgm:bulletEnabled val="1"/>
        </dgm:presLayoutVars>
      </dgm:prSet>
      <dgm:spPr/>
    </dgm:pt>
    <dgm:pt modelId="{8822B722-2A21-C049-9B40-BCC883ADA5D1}" type="pres">
      <dgm:prSet presAssocID="{E4BA0B8B-57B9-408A-A213-9BF05768F0C1}" presName="spacer" presStyleCnt="0"/>
      <dgm:spPr/>
    </dgm:pt>
    <dgm:pt modelId="{4A6386EA-80A3-E845-8ED2-ABF1964ACBE7}" type="pres">
      <dgm:prSet presAssocID="{F51C5D58-3BF5-45DC-BD79-E025269C6691}" presName="parentText" presStyleLbl="node1" presStyleIdx="1" presStyleCnt="2" custScaleY="119289" custLinFactY="11444" custLinFactNeighborX="-148" custLinFactNeighborY="100000">
        <dgm:presLayoutVars>
          <dgm:chMax val="0"/>
          <dgm:bulletEnabled val="1"/>
        </dgm:presLayoutVars>
      </dgm:prSet>
      <dgm:spPr/>
    </dgm:pt>
  </dgm:ptLst>
  <dgm:cxnLst>
    <dgm:cxn modelId="{374D590C-20E0-3F47-A3A4-038EC60177B2}" type="presOf" srcId="{DFD10EAC-0D75-42B3-AF1D-B857F6968BEE}" destId="{20D418EB-A35C-3143-9117-3DFAA2FB8859}" srcOrd="0" destOrd="0" presId="urn:microsoft.com/office/officeart/2005/8/layout/vList2"/>
    <dgm:cxn modelId="{273B6035-8640-6F43-A98F-C97D6DACA8CA}" type="presOf" srcId="{F51C5D58-3BF5-45DC-BD79-E025269C6691}" destId="{4A6386EA-80A3-E845-8ED2-ABF1964ACBE7}" srcOrd="0" destOrd="0" presId="urn:microsoft.com/office/officeart/2005/8/layout/vList2"/>
    <dgm:cxn modelId="{FB6CB238-1995-4E83-8E85-5D64A0FD269E}" srcId="{C6F8AD8D-7040-4637-AE92-E5B15303EC3C}" destId="{DFD10EAC-0D75-42B3-AF1D-B857F6968BEE}" srcOrd="0" destOrd="0" parTransId="{EA62A0B5-6ED5-4F4F-9E6C-3CCDE86A233C}" sibTransId="{E4BA0B8B-57B9-408A-A213-9BF05768F0C1}"/>
    <dgm:cxn modelId="{2175078D-682C-433E-B58F-ACD46533584B}" srcId="{C6F8AD8D-7040-4637-AE92-E5B15303EC3C}" destId="{F51C5D58-3BF5-45DC-BD79-E025269C6691}" srcOrd="1" destOrd="0" parTransId="{48EEDD0D-7228-4BBC-8260-41F571C89A8B}" sibTransId="{CEEDE16F-E256-46BC-B6AE-BC47C3AEE439}"/>
    <dgm:cxn modelId="{1FA3349C-C1C1-7A44-9E4A-5F1C65B46426}" type="presOf" srcId="{C6F8AD8D-7040-4637-AE92-E5B15303EC3C}" destId="{0FE2BDCE-F944-F241-9908-AEFF4D30E06A}" srcOrd="0" destOrd="0" presId="urn:microsoft.com/office/officeart/2005/8/layout/vList2"/>
    <dgm:cxn modelId="{73291073-719E-374D-BC7E-E9512ACD238E}" type="presParOf" srcId="{0FE2BDCE-F944-F241-9908-AEFF4D30E06A}" destId="{20D418EB-A35C-3143-9117-3DFAA2FB8859}" srcOrd="0" destOrd="0" presId="urn:microsoft.com/office/officeart/2005/8/layout/vList2"/>
    <dgm:cxn modelId="{BE78AFAE-31E8-7849-8197-B16622E027A0}" type="presParOf" srcId="{0FE2BDCE-F944-F241-9908-AEFF4D30E06A}" destId="{8822B722-2A21-C049-9B40-BCC883ADA5D1}" srcOrd="1" destOrd="0" presId="urn:microsoft.com/office/officeart/2005/8/layout/vList2"/>
    <dgm:cxn modelId="{F4E6C0A1-13C5-5647-BFD9-DDEA39C304B6}" type="presParOf" srcId="{0FE2BDCE-F944-F241-9908-AEFF4D30E06A}" destId="{4A6386EA-80A3-E845-8ED2-ABF1964ACBE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D3F400-BC1E-46A6-9BF4-339ED3EBECA5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9378057-8E02-4D09-99D9-E75978839E77}">
      <dgm:prSet custT="1"/>
      <dgm:spPr>
        <a:solidFill>
          <a:srgbClr val="4372A2"/>
        </a:solidFill>
      </dgm:spPr>
      <dgm:t>
        <a:bodyPr/>
        <a:lstStyle/>
        <a:p>
          <a:r>
            <a:rPr lang="en-US" sz="3200" b="1">
              <a:latin typeface="Century Gothic" panose="020B0502020202020204" pitchFamily="34" charset="0"/>
            </a:rPr>
            <a:t>DEFIBRILLATION is an </a:t>
          </a:r>
          <a:r>
            <a:rPr lang="en-US" sz="3200" b="1" err="1">
              <a:latin typeface="Century Gothic" panose="020B0502020202020204" pitchFamily="34" charset="0"/>
            </a:rPr>
            <a:t>unsynchronised</a:t>
          </a:r>
          <a:r>
            <a:rPr lang="en-US" sz="3200" b="1">
              <a:latin typeface="Century Gothic" panose="020B0502020202020204" pitchFamily="34" charset="0"/>
            </a:rPr>
            <a:t> DC Shock for ventricular fibrillation (VF) or pulseless ventricular tachycardia (pVT)</a:t>
          </a:r>
        </a:p>
      </dgm:t>
    </dgm:pt>
    <dgm:pt modelId="{2C7F27B0-BB74-49A0-B7FD-C9011BE9F28A}" type="parTrans" cxnId="{095D67F0-E06B-4B45-9AEB-9682A56B5846}">
      <dgm:prSet/>
      <dgm:spPr/>
      <dgm:t>
        <a:bodyPr/>
        <a:lstStyle/>
        <a:p>
          <a:endParaRPr lang="en-US"/>
        </a:p>
      </dgm:t>
    </dgm:pt>
    <dgm:pt modelId="{E1191C81-B83B-4155-B14F-786C5E2D4ECC}" type="sibTrans" cxnId="{095D67F0-E06B-4B45-9AEB-9682A56B5846}">
      <dgm:prSet/>
      <dgm:spPr/>
      <dgm:t>
        <a:bodyPr/>
        <a:lstStyle/>
        <a:p>
          <a:endParaRPr lang="en-US"/>
        </a:p>
      </dgm:t>
    </dgm:pt>
    <dgm:pt modelId="{62163AE5-89C9-4A2E-B02D-869C6B83A03B}">
      <dgm:prSet custT="1"/>
      <dgm:spPr>
        <a:solidFill>
          <a:srgbClr val="4372A2"/>
        </a:solidFill>
      </dgm:spPr>
      <dgm:t>
        <a:bodyPr/>
        <a:lstStyle/>
        <a:p>
          <a:pPr marL="0"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>
              <a:latin typeface="Century Gothic" panose="020B0502020202020204" pitchFamily="34" charset="0"/>
            </a:rPr>
            <a:t>Includes:</a:t>
          </a:r>
        </a:p>
        <a:p>
          <a:pPr marL="0" lvl="0" defTabSz="755650">
            <a:lnSpc>
              <a:spcPct val="90000"/>
            </a:lnSpc>
            <a:spcBef>
              <a:spcPts val="600"/>
            </a:spcBef>
            <a:spcAft>
              <a:spcPct val="35000"/>
            </a:spcAft>
            <a:buNone/>
          </a:pPr>
          <a:r>
            <a:rPr lang="en-US" sz="2800" b="1">
              <a:latin typeface="Century Gothic" panose="020B0502020202020204" pitchFamily="34" charset="0"/>
            </a:rPr>
            <a:t>- External or internal defibrillation</a:t>
          </a:r>
        </a:p>
        <a:p>
          <a:pPr marL="0" lvl="0" defTabSz="755650">
            <a:lnSpc>
              <a:spcPct val="90000"/>
            </a:lnSpc>
            <a:spcBef>
              <a:spcPts val="600"/>
            </a:spcBef>
            <a:spcAft>
              <a:spcPct val="35000"/>
            </a:spcAft>
            <a:buNone/>
          </a:pPr>
          <a:r>
            <a:rPr lang="en-US" sz="2800" b="1">
              <a:latin typeface="Century Gothic" panose="020B0502020202020204" pitchFamily="34" charset="0"/>
            </a:rPr>
            <a:t>- Manual or Automated External defibrillation (AED) </a:t>
          </a:r>
        </a:p>
        <a:p>
          <a:pPr marL="0" lvl="0" defTabSz="755650">
            <a:lnSpc>
              <a:spcPct val="90000"/>
            </a:lnSpc>
            <a:spcBef>
              <a:spcPts val="600"/>
            </a:spcBef>
            <a:spcAft>
              <a:spcPct val="35000"/>
            </a:spcAft>
            <a:buNone/>
          </a:pPr>
          <a:r>
            <a:rPr lang="en-US" sz="2800" b="1">
              <a:latin typeface="Century Gothic" panose="020B0502020202020204" pitchFamily="34" charset="0"/>
            </a:rPr>
            <a:t>- </a:t>
          </a:r>
          <a:r>
            <a:rPr lang="en-GB" sz="2800" b="1">
              <a:latin typeface="Century Gothic" panose="020B0502020202020204" pitchFamily="34" charset="0"/>
            </a:rPr>
            <a:t>Shocks by implanted cardioverter defibrillators (ICDs) for VF/pVT</a:t>
          </a:r>
        </a:p>
        <a:p>
          <a:pPr marL="0" lvl="0" defTabSz="755650">
            <a:lnSpc>
              <a:spcPct val="90000"/>
            </a:lnSpc>
            <a:spcBef>
              <a:spcPts val="600"/>
            </a:spcBef>
            <a:spcAft>
              <a:spcPct val="35000"/>
            </a:spcAft>
            <a:buNone/>
          </a:pPr>
          <a:r>
            <a:rPr lang="en-GB" sz="2800" b="1">
              <a:latin typeface="Century Gothic" panose="020B0502020202020204" pitchFamily="34" charset="0"/>
            </a:rPr>
            <a:t>- Precordial thump</a:t>
          </a:r>
        </a:p>
      </dgm:t>
    </dgm:pt>
    <dgm:pt modelId="{27663410-E2AD-4436-963B-2247D1B4341B}" type="parTrans" cxnId="{F22DAAC4-59FD-46BA-82F7-F29EA3185EA2}">
      <dgm:prSet/>
      <dgm:spPr/>
      <dgm:t>
        <a:bodyPr/>
        <a:lstStyle/>
        <a:p>
          <a:endParaRPr lang="en-US"/>
        </a:p>
      </dgm:t>
    </dgm:pt>
    <dgm:pt modelId="{9CC927A4-E7F2-4AAE-87B2-76F0632E15DB}" type="sibTrans" cxnId="{F22DAAC4-59FD-46BA-82F7-F29EA3185EA2}">
      <dgm:prSet/>
      <dgm:spPr/>
      <dgm:t>
        <a:bodyPr/>
        <a:lstStyle/>
        <a:p>
          <a:endParaRPr lang="en-US"/>
        </a:p>
      </dgm:t>
    </dgm:pt>
    <dgm:pt modelId="{DF9A444F-A819-9143-826D-5E71F0D76E60}" type="pres">
      <dgm:prSet presAssocID="{25D3F400-BC1E-46A6-9BF4-339ED3EBECA5}" presName="linear" presStyleCnt="0">
        <dgm:presLayoutVars>
          <dgm:animLvl val="lvl"/>
          <dgm:resizeHandles val="exact"/>
        </dgm:presLayoutVars>
      </dgm:prSet>
      <dgm:spPr/>
    </dgm:pt>
    <dgm:pt modelId="{21BFBE3A-6679-064D-8EC5-54EB9667D294}" type="pres">
      <dgm:prSet presAssocID="{E9378057-8E02-4D09-99D9-E75978839E77}" presName="parentText" presStyleLbl="node1" presStyleIdx="0" presStyleCnt="2" custScaleY="50463">
        <dgm:presLayoutVars>
          <dgm:chMax val="0"/>
          <dgm:bulletEnabled val="1"/>
        </dgm:presLayoutVars>
      </dgm:prSet>
      <dgm:spPr/>
    </dgm:pt>
    <dgm:pt modelId="{633E3EB3-68BD-7244-8C52-9792616670C1}" type="pres">
      <dgm:prSet presAssocID="{E1191C81-B83B-4155-B14F-786C5E2D4ECC}" presName="spacer" presStyleCnt="0"/>
      <dgm:spPr/>
    </dgm:pt>
    <dgm:pt modelId="{69359F54-CEBA-6848-BE49-B69554CD000F}" type="pres">
      <dgm:prSet presAssocID="{62163AE5-89C9-4A2E-B02D-869C6B83A03B}" presName="parentText" presStyleLbl="node1" presStyleIdx="1" presStyleCnt="2" custScaleY="99461">
        <dgm:presLayoutVars>
          <dgm:chMax val="0"/>
          <dgm:bulletEnabled val="1"/>
        </dgm:presLayoutVars>
      </dgm:prSet>
      <dgm:spPr/>
    </dgm:pt>
  </dgm:ptLst>
  <dgm:cxnLst>
    <dgm:cxn modelId="{952BF57D-5F20-A943-81A9-1D282655FBD9}" type="presOf" srcId="{25D3F400-BC1E-46A6-9BF4-339ED3EBECA5}" destId="{DF9A444F-A819-9143-826D-5E71F0D76E60}" srcOrd="0" destOrd="0" presId="urn:microsoft.com/office/officeart/2005/8/layout/vList2"/>
    <dgm:cxn modelId="{F22DAAC4-59FD-46BA-82F7-F29EA3185EA2}" srcId="{25D3F400-BC1E-46A6-9BF4-339ED3EBECA5}" destId="{62163AE5-89C9-4A2E-B02D-869C6B83A03B}" srcOrd="1" destOrd="0" parTransId="{27663410-E2AD-4436-963B-2247D1B4341B}" sibTransId="{9CC927A4-E7F2-4AAE-87B2-76F0632E15DB}"/>
    <dgm:cxn modelId="{D325ECDB-A78F-AC42-8ED3-C10174CA320B}" type="presOf" srcId="{E9378057-8E02-4D09-99D9-E75978839E77}" destId="{21BFBE3A-6679-064D-8EC5-54EB9667D294}" srcOrd="0" destOrd="0" presId="urn:microsoft.com/office/officeart/2005/8/layout/vList2"/>
    <dgm:cxn modelId="{89DEADE4-E21F-BB40-92E8-9F563393D915}" type="presOf" srcId="{62163AE5-89C9-4A2E-B02D-869C6B83A03B}" destId="{69359F54-CEBA-6848-BE49-B69554CD000F}" srcOrd="0" destOrd="0" presId="urn:microsoft.com/office/officeart/2005/8/layout/vList2"/>
    <dgm:cxn modelId="{095D67F0-E06B-4B45-9AEB-9682A56B5846}" srcId="{25D3F400-BC1E-46A6-9BF4-339ED3EBECA5}" destId="{E9378057-8E02-4D09-99D9-E75978839E77}" srcOrd="0" destOrd="0" parTransId="{2C7F27B0-BB74-49A0-B7FD-C9011BE9F28A}" sibTransId="{E1191C81-B83B-4155-B14F-786C5E2D4ECC}"/>
    <dgm:cxn modelId="{A922D7D5-2317-1045-A77D-FEC5C31EC9C2}" type="presParOf" srcId="{DF9A444F-A819-9143-826D-5E71F0D76E60}" destId="{21BFBE3A-6679-064D-8EC5-54EB9667D294}" srcOrd="0" destOrd="0" presId="urn:microsoft.com/office/officeart/2005/8/layout/vList2"/>
    <dgm:cxn modelId="{A9DF310E-D41E-C645-8F3A-E53065C00D71}" type="presParOf" srcId="{DF9A444F-A819-9143-826D-5E71F0D76E60}" destId="{633E3EB3-68BD-7244-8C52-9792616670C1}" srcOrd="1" destOrd="0" presId="urn:microsoft.com/office/officeart/2005/8/layout/vList2"/>
    <dgm:cxn modelId="{0B5FA1E4-91D9-004E-AFF4-1336142D859C}" type="presParOf" srcId="{DF9A444F-A819-9143-826D-5E71F0D76E60}" destId="{69359F54-CEBA-6848-BE49-B69554CD000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32D36-A1AD-1A48-8F9B-0DC12F343FE4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28FB5EAC-2324-3E44-8D27-64FB799A19B4}">
      <dgm:prSet custT="1"/>
      <dgm:spPr>
        <a:solidFill>
          <a:srgbClr val="4372A2"/>
        </a:solidFill>
      </dgm:spPr>
      <dgm:t>
        <a:bodyPr/>
        <a:lstStyle/>
        <a:p>
          <a:r>
            <a:rPr lang="en-GB" sz="4400">
              <a:latin typeface="Century Gothic" panose="020B0502020202020204" pitchFamily="34" charset="0"/>
            </a:rPr>
            <a:t>Anaesthesia care that starts between </a:t>
          </a:r>
        </a:p>
        <a:p>
          <a:r>
            <a:rPr lang="en-GB" sz="4400" b="1">
              <a:latin typeface="Century Gothic" panose="020B0502020202020204" pitchFamily="34" charset="0"/>
            </a:rPr>
            <a:t>00:00:00 on 16 June 2021 </a:t>
          </a:r>
        </a:p>
        <a:p>
          <a:r>
            <a:rPr lang="en-GB" sz="4400">
              <a:latin typeface="Century Gothic" panose="020B0502020202020204" pitchFamily="34" charset="0"/>
            </a:rPr>
            <a:t>and </a:t>
          </a:r>
        </a:p>
        <a:p>
          <a:r>
            <a:rPr lang="en-GB" sz="4400" b="1">
              <a:latin typeface="Century Gothic" panose="020B0502020202020204" pitchFamily="34" charset="0"/>
            </a:rPr>
            <a:t>23:59:59 on 15 June 2022</a:t>
          </a:r>
        </a:p>
      </dgm:t>
    </dgm:pt>
    <dgm:pt modelId="{35BB8062-424D-B940-9CC9-FCA482A6E2A0}" type="parTrans" cxnId="{655F6FA1-C85D-D04F-8988-B4902525BF92}">
      <dgm:prSet/>
      <dgm:spPr/>
      <dgm:t>
        <a:bodyPr/>
        <a:lstStyle/>
        <a:p>
          <a:endParaRPr lang="en-GB"/>
        </a:p>
      </dgm:t>
    </dgm:pt>
    <dgm:pt modelId="{E566997F-742A-3A4D-8745-E4D5BDE7C019}" type="sibTrans" cxnId="{655F6FA1-C85D-D04F-8988-B4902525BF92}">
      <dgm:prSet/>
      <dgm:spPr/>
      <dgm:t>
        <a:bodyPr/>
        <a:lstStyle/>
        <a:p>
          <a:endParaRPr lang="en-GB"/>
        </a:p>
      </dgm:t>
    </dgm:pt>
    <dgm:pt modelId="{B7C2D22D-0013-8940-A83D-6476631A91F2}" type="pres">
      <dgm:prSet presAssocID="{DE432D36-A1AD-1A48-8F9B-0DC12F343FE4}" presName="linearFlow" presStyleCnt="0">
        <dgm:presLayoutVars>
          <dgm:resizeHandles val="exact"/>
        </dgm:presLayoutVars>
      </dgm:prSet>
      <dgm:spPr/>
    </dgm:pt>
    <dgm:pt modelId="{9F70BAF8-59F5-9D46-ADDA-F26E029A64E3}" type="pres">
      <dgm:prSet presAssocID="{28FB5EAC-2324-3E44-8D27-64FB799A19B4}" presName="node" presStyleLbl="node1" presStyleIdx="0" presStyleCnt="1" custScaleX="116508" custLinFactNeighborX="19" custLinFactNeighborY="5455">
        <dgm:presLayoutVars>
          <dgm:bulletEnabled val="1"/>
        </dgm:presLayoutVars>
      </dgm:prSet>
      <dgm:spPr/>
    </dgm:pt>
  </dgm:ptLst>
  <dgm:cxnLst>
    <dgm:cxn modelId="{3984EF0F-01EB-824B-A9E5-D6CB36C5904F}" type="presOf" srcId="{DE432D36-A1AD-1A48-8F9B-0DC12F343FE4}" destId="{B7C2D22D-0013-8940-A83D-6476631A91F2}" srcOrd="0" destOrd="0" presId="urn:microsoft.com/office/officeart/2005/8/layout/process2"/>
    <dgm:cxn modelId="{B4FF2C9C-4AC8-8347-8C3A-97D6BA4C3CF0}" type="presOf" srcId="{28FB5EAC-2324-3E44-8D27-64FB799A19B4}" destId="{9F70BAF8-59F5-9D46-ADDA-F26E029A64E3}" srcOrd="0" destOrd="0" presId="urn:microsoft.com/office/officeart/2005/8/layout/process2"/>
    <dgm:cxn modelId="{655F6FA1-C85D-D04F-8988-B4902525BF92}" srcId="{DE432D36-A1AD-1A48-8F9B-0DC12F343FE4}" destId="{28FB5EAC-2324-3E44-8D27-64FB799A19B4}" srcOrd="0" destOrd="0" parTransId="{35BB8062-424D-B940-9CC9-FCA482A6E2A0}" sibTransId="{E566997F-742A-3A4D-8745-E4D5BDE7C019}"/>
    <dgm:cxn modelId="{C9B79A99-D28C-CC47-8932-8595A1DA3390}" type="presParOf" srcId="{B7C2D22D-0013-8940-A83D-6476631A91F2}" destId="{9F70BAF8-59F5-9D46-ADDA-F26E029A64E3}" srcOrd="0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F071E9-9907-7846-BD15-BB200A954D36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C09DAAE-73C0-B04D-B6CD-DA6385DF29EC}">
      <dgm:prSet phldrT="[Text]"/>
      <dgm:spPr>
        <a:solidFill>
          <a:srgbClr val="D90000">
            <a:alpha val="80000"/>
          </a:srgbClr>
        </a:solidFill>
        <a:ln>
          <a:solidFill>
            <a:srgbClr val="D90000"/>
          </a:solidFill>
        </a:ln>
      </dgm:spPr>
      <dgm:t>
        <a:bodyPr/>
        <a:lstStyle/>
        <a:p>
          <a:r>
            <a:rPr lang="en-GB" b="1">
              <a:latin typeface="Century Gothic" panose="020B0502020202020204" pitchFamily="34" charset="0"/>
            </a:rPr>
            <a:t>Yes</a:t>
          </a:r>
        </a:p>
      </dgm:t>
    </dgm:pt>
    <dgm:pt modelId="{BF82AC4C-8AA3-C54C-981D-F61C9E8488B7}" type="parTrans" cxnId="{D43954B9-828A-2B47-88B5-70439ECAC450}">
      <dgm:prSet/>
      <dgm:spPr/>
      <dgm:t>
        <a:bodyPr/>
        <a:lstStyle/>
        <a:p>
          <a:endParaRPr lang="en-GB"/>
        </a:p>
      </dgm:t>
    </dgm:pt>
    <dgm:pt modelId="{15E137C2-4B65-C644-8F3E-D933F370DCF9}" type="sibTrans" cxnId="{D43954B9-828A-2B47-88B5-70439ECAC450}">
      <dgm:prSet/>
      <dgm:spPr/>
      <dgm:t>
        <a:bodyPr/>
        <a:lstStyle/>
        <a:p>
          <a:endParaRPr lang="en-GB"/>
        </a:p>
      </dgm:t>
    </dgm:pt>
    <dgm:pt modelId="{495BE1DB-88AC-684C-B7EE-46ECA1819C54}">
      <dgm:prSet phldrT="[Text]"/>
      <dgm:spPr>
        <a:solidFill>
          <a:schemeClr val="lt1">
            <a:hueOff val="0"/>
            <a:satOff val="0"/>
            <a:lumOff val="0"/>
          </a:schemeClr>
        </a:solidFill>
        <a:ln>
          <a:solidFill>
            <a:srgbClr val="D90000">
              <a:alpha val="80000"/>
            </a:srgbClr>
          </a:solidFill>
        </a:ln>
      </dgm:spPr>
      <dgm:t>
        <a:bodyPr/>
        <a:lstStyle/>
        <a:p>
          <a:pPr marL="48600" algn="l">
            <a:buNone/>
          </a:pPr>
          <a:r>
            <a:rPr lang="en-GB">
              <a:latin typeface="Century Gothic" panose="020B0502020202020204" pitchFamily="34" charset="0"/>
            </a:rPr>
            <a:t>	Did the patient have </a:t>
          </a:r>
          <a:r>
            <a:rPr lang="en-GB" u="sng">
              <a:latin typeface="Century Gothic" panose="020B0502020202020204" pitchFamily="34" charset="0"/>
            </a:rPr>
            <a:t>&gt;</a:t>
          </a:r>
          <a:r>
            <a:rPr lang="en-GB">
              <a:latin typeface="Century Gothic" panose="020B0502020202020204" pitchFamily="34" charset="0"/>
            </a:rPr>
            <a:t>5 chest compressions and/or defibrillation?</a:t>
          </a:r>
        </a:p>
      </dgm:t>
    </dgm:pt>
    <dgm:pt modelId="{4F8EB916-C563-4E44-97DB-087F16DFD8E0}" type="parTrans" cxnId="{09A8B6C3-8D2F-DE49-8BCF-1F509EB1588F}">
      <dgm:prSet/>
      <dgm:spPr/>
      <dgm:t>
        <a:bodyPr/>
        <a:lstStyle/>
        <a:p>
          <a:endParaRPr lang="en-GB"/>
        </a:p>
      </dgm:t>
    </dgm:pt>
    <dgm:pt modelId="{6A87B56D-07D5-9648-ABBA-062A61F5E21F}" type="sibTrans" cxnId="{09A8B6C3-8D2F-DE49-8BCF-1F509EB1588F}">
      <dgm:prSet/>
      <dgm:spPr/>
      <dgm:t>
        <a:bodyPr/>
        <a:lstStyle/>
        <a:p>
          <a:endParaRPr lang="en-GB"/>
        </a:p>
      </dgm:t>
    </dgm:pt>
    <dgm:pt modelId="{F19B04A8-7217-5047-BC7E-B827FB9F9163}">
      <dgm:prSet phldrT="[Text]"/>
      <dgm:spPr>
        <a:solidFill>
          <a:srgbClr val="D90000">
            <a:alpha val="80000"/>
          </a:srgbClr>
        </a:solidFill>
        <a:ln>
          <a:solidFill>
            <a:srgbClr val="D90000"/>
          </a:solidFill>
        </a:ln>
      </dgm:spPr>
      <dgm:t>
        <a:bodyPr/>
        <a:lstStyle/>
        <a:p>
          <a:r>
            <a:rPr lang="en-GB" b="1">
              <a:latin typeface="Century Gothic" panose="020B0502020202020204" pitchFamily="34" charset="0"/>
            </a:rPr>
            <a:t>Yes</a:t>
          </a:r>
        </a:p>
      </dgm:t>
    </dgm:pt>
    <dgm:pt modelId="{069F6389-0CC8-4F49-9814-FBA72F9C038A}" type="parTrans" cxnId="{2A2F6493-A745-9342-93BB-3B90A0837DA7}">
      <dgm:prSet/>
      <dgm:spPr/>
      <dgm:t>
        <a:bodyPr/>
        <a:lstStyle/>
        <a:p>
          <a:endParaRPr lang="en-GB"/>
        </a:p>
      </dgm:t>
    </dgm:pt>
    <dgm:pt modelId="{6DFB1A25-72C7-2347-BFD2-CE47E4133153}" type="sibTrans" cxnId="{2A2F6493-A745-9342-93BB-3B90A0837DA7}">
      <dgm:prSet/>
      <dgm:spPr/>
      <dgm:t>
        <a:bodyPr/>
        <a:lstStyle/>
        <a:p>
          <a:endParaRPr lang="en-GB"/>
        </a:p>
      </dgm:t>
    </dgm:pt>
    <dgm:pt modelId="{3169AE29-80BC-7144-AE00-4AF25500003F}">
      <dgm:prSet phldrT="[Text]"/>
      <dgm:spPr>
        <a:ln>
          <a:solidFill>
            <a:srgbClr val="D90000">
              <a:alpha val="80000"/>
            </a:srgbClr>
          </a:solidFill>
        </a:ln>
      </dgm:spPr>
      <dgm:t>
        <a:bodyPr/>
        <a:lstStyle/>
        <a:p>
          <a:pPr marL="120600">
            <a:buNone/>
          </a:pPr>
          <a:r>
            <a:rPr lang="en-GB">
              <a:latin typeface="Century Gothic" panose="020B0502020202020204" pitchFamily="34" charset="0"/>
            </a:rPr>
            <a:t>	Were they having a procedure under the care of an anaesthetist?</a:t>
          </a:r>
        </a:p>
      </dgm:t>
    </dgm:pt>
    <dgm:pt modelId="{4E129662-CFF5-FD40-B868-2FE9A4461552}" type="parTrans" cxnId="{A3FA1F10-8598-164E-95F1-D3229FAEA999}">
      <dgm:prSet/>
      <dgm:spPr/>
      <dgm:t>
        <a:bodyPr/>
        <a:lstStyle/>
        <a:p>
          <a:endParaRPr lang="en-GB"/>
        </a:p>
      </dgm:t>
    </dgm:pt>
    <dgm:pt modelId="{E6F05407-9D2D-3F4D-A710-9406E81F5291}" type="sibTrans" cxnId="{A3FA1F10-8598-164E-95F1-D3229FAEA999}">
      <dgm:prSet/>
      <dgm:spPr/>
      <dgm:t>
        <a:bodyPr/>
        <a:lstStyle/>
        <a:p>
          <a:endParaRPr lang="en-GB"/>
        </a:p>
      </dgm:t>
    </dgm:pt>
    <dgm:pt modelId="{64FB50E6-EE99-9344-9D11-2B58D46CC180}" type="pres">
      <dgm:prSet presAssocID="{DBF071E9-9907-7846-BD15-BB200A954D36}" presName="linearFlow" presStyleCnt="0">
        <dgm:presLayoutVars>
          <dgm:dir/>
          <dgm:animLvl val="lvl"/>
          <dgm:resizeHandles val="exact"/>
        </dgm:presLayoutVars>
      </dgm:prSet>
      <dgm:spPr/>
    </dgm:pt>
    <dgm:pt modelId="{1C7EEAB7-A042-1943-9086-5B9889ADF436}" type="pres">
      <dgm:prSet presAssocID="{2C09DAAE-73C0-B04D-B6CD-DA6385DF29EC}" presName="composite" presStyleCnt="0"/>
      <dgm:spPr/>
    </dgm:pt>
    <dgm:pt modelId="{F0B040CE-21D6-5F41-B7CC-DDB8074F289E}" type="pres">
      <dgm:prSet presAssocID="{2C09DAAE-73C0-B04D-B6CD-DA6385DF29EC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B765BE6F-1F8D-2F41-A9B3-3F1448A27230}" type="pres">
      <dgm:prSet presAssocID="{2C09DAAE-73C0-B04D-B6CD-DA6385DF29EC}" presName="descendantText" presStyleLbl="alignAcc1" presStyleIdx="0" presStyleCnt="2">
        <dgm:presLayoutVars>
          <dgm:bulletEnabled val="1"/>
        </dgm:presLayoutVars>
      </dgm:prSet>
      <dgm:spPr/>
    </dgm:pt>
    <dgm:pt modelId="{6475C8F6-FE0B-FB4E-BBE8-5AAE7F5501D4}" type="pres">
      <dgm:prSet presAssocID="{15E137C2-4B65-C644-8F3E-D933F370DCF9}" presName="sp" presStyleCnt="0"/>
      <dgm:spPr/>
    </dgm:pt>
    <dgm:pt modelId="{FD4816D0-63E9-A141-B772-6D43FCD91871}" type="pres">
      <dgm:prSet presAssocID="{F19B04A8-7217-5047-BC7E-B827FB9F9163}" presName="composite" presStyleCnt="0"/>
      <dgm:spPr/>
    </dgm:pt>
    <dgm:pt modelId="{FAB3F568-3E3E-FF43-B203-20F05A9099C2}" type="pres">
      <dgm:prSet presAssocID="{F19B04A8-7217-5047-BC7E-B827FB9F9163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45F36069-7C14-5245-8CB8-67A2D242A162}" type="pres">
      <dgm:prSet presAssocID="{F19B04A8-7217-5047-BC7E-B827FB9F9163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75FB0310-FBEA-4E86-90C5-AEB2171904C0}" type="presOf" srcId="{2C09DAAE-73C0-B04D-B6CD-DA6385DF29EC}" destId="{F0B040CE-21D6-5F41-B7CC-DDB8074F289E}" srcOrd="0" destOrd="0" presId="urn:microsoft.com/office/officeart/2005/8/layout/chevron2"/>
    <dgm:cxn modelId="{A3FA1F10-8598-164E-95F1-D3229FAEA999}" srcId="{F19B04A8-7217-5047-BC7E-B827FB9F9163}" destId="{3169AE29-80BC-7144-AE00-4AF25500003F}" srcOrd="0" destOrd="0" parTransId="{4E129662-CFF5-FD40-B868-2FE9A4461552}" sibTransId="{E6F05407-9D2D-3F4D-A710-9406E81F5291}"/>
    <dgm:cxn modelId="{F2BE3A1A-EBF0-4365-A40C-E155ACB398E8}" type="presOf" srcId="{3169AE29-80BC-7144-AE00-4AF25500003F}" destId="{45F36069-7C14-5245-8CB8-67A2D242A162}" srcOrd="0" destOrd="0" presId="urn:microsoft.com/office/officeart/2005/8/layout/chevron2"/>
    <dgm:cxn modelId="{9078EF3D-0F68-4605-A6BB-D944C1EFEEAF}" type="presOf" srcId="{DBF071E9-9907-7846-BD15-BB200A954D36}" destId="{64FB50E6-EE99-9344-9D11-2B58D46CC180}" srcOrd="0" destOrd="0" presId="urn:microsoft.com/office/officeart/2005/8/layout/chevron2"/>
    <dgm:cxn modelId="{D45DAC76-AD90-4FFD-9367-AF74CDACB654}" type="presOf" srcId="{F19B04A8-7217-5047-BC7E-B827FB9F9163}" destId="{FAB3F568-3E3E-FF43-B203-20F05A9099C2}" srcOrd="0" destOrd="0" presId="urn:microsoft.com/office/officeart/2005/8/layout/chevron2"/>
    <dgm:cxn modelId="{2A2F6493-A745-9342-93BB-3B90A0837DA7}" srcId="{DBF071E9-9907-7846-BD15-BB200A954D36}" destId="{F19B04A8-7217-5047-BC7E-B827FB9F9163}" srcOrd="1" destOrd="0" parTransId="{069F6389-0CC8-4F49-9814-FBA72F9C038A}" sibTransId="{6DFB1A25-72C7-2347-BFD2-CE47E4133153}"/>
    <dgm:cxn modelId="{D43954B9-828A-2B47-88B5-70439ECAC450}" srcId="{DBF071E9-9907-7846-BD15-BB200A954D36}" destId="{2C09DAAE-73C0-B04D-B6CD-DA6385DF29EC}" srcOrd="0" destOrd="0" parTransId="{BF82AC4C-8AA3-C54C-981D-F61C9E8488B7}" sibTransId="{15E137C2-4B65-C644-8F3E-D933F370DCF9}"/>
    <dgm:cxn modelId="{09A8B6C3-8D2F-DE49-8BCF-1F509EB1588F}" srcId="{2C09DAAE-73C0-B04D-B6CD-DA6385DF29EC}" destId="{495BE1DB-88AC-684C-B7EE-46ECA1819C54}" srcOrd="0" destOrd="0" parTransId="{4F8EB916-C563-4E44-97DB-087F16DFD8E0}" sibTransId="{6A87B56D-07D5-9648-ABBA-062A61F5E21F}"/>
    <dgm:cxn modelId="{9421BAF9-24FC-42FA-A3AC-4909630DB24D}" type="presOf" srcId="{495BE1DB-88AC-684C-B7EE-46ECA1819C54}" destId="{B765BE6F-1F8D-2F41-A9B3-3F1448A27230}" srcOrd="0" destOrd="0" presId="urn:microsoft.com/office/officeart/2005/8/layout/chevron2"/>
    <dgm:cxn modelId="{B6002662-E05B-402D-A0F1-16B167EBAA9B}" type="presParOf" srcId="{64FB50E6-EE99-9344-9D11-2B58D46CC180}" destId="{1C7EEAB7-A042-1943-9086-5B9889ADF436}" srcOrd="0" destOrd="0" presId="urn:microsoft.com/office/officeart/2005/8/layout/chevron2"/>
    <dgm:cxn modelId="{57E0FE2D-060B-41EE-9C6C-028BCD459BB1}" type="presParOf" srcId="{1C7EEAB7-A042-1943-9086-5B9889ADF436}" destId="{F0B040CE-21D6-5F41-B7CC-DDB8074F289E}" srcOrd="0" destOrd="0" presId="urn:microsoft.com/office/officeart/2005/8/layout/chevron2"/>
    <dgm:cxn modelId="{2576DA9B-498E-4702-B39E-8CAC08362149}" type="presParOf" srcId="{1C7EEAB7-A042-1943-9086-5B9889ADF436}" destId="{B765BE6F-1F8D-2F41-A9B3-3F1448A27230}" srcOrd="1" destOrd="0" presId="urn:microsoft.com/office/officeart/2005/8/layout/chevron2"/>
    <dgm:cxn modelId="{8C83A357-EFCE-4684-BA53-BDB4E7CB8F23}" type="presParOf" srcId="{64FB50E6-EE99-9344-9D11-2B58D46CC180}" destId="{6475C8F6-FE0B-FB4E-BBE8-5AAE7F5501D4}" srcOrd="1" destOrd="0" presId="urn:microsoft.com/office/officeart/2005/8/layout/chevron2"/>
    <dgm:cxn modelId="{594A3A3D-B95D-4933-A07F-B6E85BCC2205}" type="presParOf" srcId="{64FB50E6-EE99-9344-9D11-2B58D46CC180}" destId="{FD4816D0-63E9-A141-B772-6D43FCD91871}" srcOrd="2" destOrd="0" presId="urn:microsoft.com/office/officeart/2005/8/layout/chevron2"/>
    <dgm:cxn modelId="{3FD746A3-2F58-4B52-A2F5-3B011DBDF3B3}" type="presParOf" srcId="{FD4816D0-63E9-A141-B772-6D43FCD91871}" destId="{FAB3F568-3E3E-FF43-B203-20F05A9099C2}" srcOrd="0" destOrd="0" presId="urn:microsoft.com/office/officeart/2005/8/layout/chevron2"/>
    <dgm:cxn modelId="{522849FB-568F-4B83-8456-B3591F142084}" type="presParOf" srcId="{FD4816D0-63E9-A141-B772-6D43FCD91871}" destId="{45F36069-7C14-5245-8CB8-67A2D242A1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ECA996-833C-4098-B54C-527AA406DC1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C80FF0F-137B-43AC-880A-F8679E751FE3}">
      <dgm:prSet/>
      <dgm:spPr/>
      <dgm:t>
        <a:bodyPr/>
        <a:lstStyle/>
        <a:p>
          <a:r>
            <a:rPr lang="en-GB"/>
            <a:t>Patient requires chest/internal cardiac compressions and/or defibrillation </a:t>
          </a:r>
          <a:r>
            <a:rPr lang="en-GB" u="sng"/>
            <a:t>before or after bypass period </a:t>
          </a:r>
          <a:endParaRPr lang="en-US" u="sng"/>
        </a:p>
      </dgm:t>
    </dgm:pt>
    <dgm:pt modelId="{6E15E52C-1F1A-4392-854A-A5060CAB9173}" type="parTrans" cxnId="{DD1E5222-4F78-425B-A879-DEA827DEE8B8}">
      <dgm:prSet/>
      <dgm:spPr/>
      <dgm:t>
        <a:bodyPr/>
        <a:lstStyle/>
        <a:p>
          <a:endParaRPr lang="en-US"/>
        </a:p>
      </dgm:t>
    </dgm:pt>
    <dgm:pt modelId="{809E58B9-9A5E-45EE-9DFC-E9D4C7FDBDE9}" type="sibTrans" cxnId="{DD1E5222-4F78-425B-A879-DEA827DEE8B8}">
      <dgm:prSet/>
      <dgm:spPr/>
      <dgm:t>
        <a:bodyPr/>
        <a:lstStyle/>
        <a:p>
          <a:endParaRPr lang="en-US"/>
        </a:p>
      </dgm:t>
    </dgm:pt>
    <dgm:pt modelId="{48DC4B7F-37D3-4A91-AFA0-24FE8F65FEE9}">
      <dgm:prSet/>
      <dgm:spPr/>
      <dgm:t>
        <a:bodyPr/>
        <a:lstStyle/>
        <a:p>
          <a:r>
            <a:rPr lang="en-GB" b="1" u="none"/>
            <a:t>Bypass period: cases excluded</a:t>
          </a:r>
          <a:endParaRPr lang="en-US" b="1" u="none"/>
        </a:p>
      </dgm:t>
    </dgm:pt>
    <dgm:pt modelId="{476010F2-211A-4EA7-AE22-A9B926FEC180}" type="parTrans" cxnId="{18E2E105-50A4-4CF8-8711-A515C1AEC4ED}">
      <dgm:prSet/>
      <dgm:spPr/>
      <dgm:t>
        <a:bodyPr/>
        <a:lstStyle/>
        <a:p>
          <a:endParaRPr lang="en-US"/>
        </a:p>
      </dgm:t>
    </dgm:pt>
    <dgm:pt modelId="{C3FEF26D-00EA-460F-A0BD-89FCC121C227}" type="sibTrans" cxnId="{18E2E105-50A4-4CF8-8711-A515C1AEC4ED}">
      <dgm:prSet/>
      <dgm:spPr/>
      <dgm:t>
        <a:bodyPr/>
        <a:lstStyle/>
        <a:p>
          <a:endParaRPr lang="en-US"/>
        </a:p>
      </dgm:t>
    </dgm:pt>
    <dgm:pt modelId="{D448665C-0C73-4868-93CB-14196EC1B269}">
      <dgm:prSet/>
      <dgm:spPr/>
      <dgm:t>
        <a:bodyPr/>
        <a:lstStyle/>
        <a:p>
          <a:r>
            <a:rPr lang="en-GB" b="1">
              <a:solidFill>
                <a:schemeClr val="tx1"/>
              </a:solidFill>
            </a:rPr>
            <a:t>Start: </a:t>
          </a:r>
          <a:r>
            <a:rPr lang="en-GB" b="0">
              <a:solidFill>
                <a:schemeClr val="tx1"/>
              </a:solidFill>
            </a:rPr>
            <a:t>Insertion of arterial/aortic cannula is start of the bypass period</a:t>
          </a:r>
          <a:endParaRPr lang="en-US" b="0">
            <a:solidFill>
              <a:srgbClr val="FF0000"/>
            </a:solidFill>
          </a:endParaRPr>
        </a:p>
      </dgm:t>
    </dgm:pt>
    <dgm:pt modelId="{16088B66-161B-4D7E-8E2F-95A46213EFA8}" type="parTrans" cxnId="{363EFAF2-AB4F-4917-BE22-179F03000F21}">
      <dgm:prSet/>
      <dgm:spPr/>
      <dgm:t>
        <a:bodyPr/>
        <a:lstStyle/>
        <a:p>
          <a:endParaRPr lang="en-US"/>
        </a:p>
      </dgm:t>
    </dgm:pt>
    <dgm:pt modelId="{7A3757F7-BC12-4109-9D9E-D1DB08DB1D7B}" type="sibTrans" cxnId="{363EFAF2-AB4F-4917-BE22-179F03000F21}">
      <dgm:prSet/>
      <dgm:spPr/>
      <dgm:t>
        <a:bodyPr/>
        <a:lstStyle/>
        <a:p>
          <a:endParaRPr lang="en-US"/>
        </a:p>
      </dgm:t>
    </dgm:pt>
    <dgm:pt modelId="{11FD55E4-2B71-4EDA-8865-D42C197CF836}">
      <dgm:prSet/>
      <dgm:spPr/>
      <dgm:t>
        <a:bodyPr/>
        <a:lstStyle/>
        <a:p>
          <a:r>
            <a:rPr lang="en-GB" b="1"/>
            <a:t>End: </a:t>
          </a:r>
          <a:r>
            <a:rPr lang="en-GB"/>
            <a:t>Removal of arterial/aortic cannula is the end of  the bypass period</a:t>
          </a:r>
          <a:endParaRPr lang="en-US"/>
        </a:p>
      </dgm:t>
    </dgm:pt>
    <dgm:pt modelId="{CB445AAC-8C0F-444C-847C-2BA5D214EF71}" type="parTrans" cxnId="{CA84F5AE-48AB-4CAC-8CCF-B53855693968}">
      <dgm:prSet/>
      <dgm:spPr/>
      <dgm:t>
        <a:bodyPr/>
        <a:lstStyle/>
        <a:p>
          <a:endParaRPr lang="en-US"/>
        </a:p>
      </dgm:t>
    </dgm:pt>
    <dgm:pt modelId="{7006CC28-762B-4A19-88C6-C9CD24824C52}" type="sibTrans" cxnId="{CA84F5AE-48AB-4CAC-8CCF-B53855693968}">
      <dgm:prSet/>
      <dgm:spPr/>
      <dgm:t>
        <a:bodyPr/>
        <a:lstStyle/>
        <a:p>
          <a:endParaRPr lang="en-US"/>
        </a:p>
      </dgm:t>
    </dgm:pt>
    <dgm:pt modelId="{14BC3D9F-B411-4BBA-B322-915926704252}" type="pres">
      <dgm:prSet presAssocID="{E1ECA996-833C-4098-B54C-527AA406DC1D}" presName="root" presStyleCnt="0">
        <dgm:presLayoutVars>
          <dgm:dir/>
          <dgm:resizeHandles val="exact"/>
        </dgm:presLayoutVars>
      </dgm:prSet>
      <dgm:spPr/>
    </dgm:pt>
    <dgm:pt modelId="{3E1CC992-5EC3-4ADA-A11D-B94BFE212F4A}" type="pres">
      <dgm:prSet presAssocID="{DC80FF0F-137B-43AC-880A-F8679E751FE3}" presName="compNode" presStyleCnt="0"/>
      <dgm:spPr/>
    </dgm:pt>
    <dgm:pt modelId="{D7528F45-FC12-491C-AF1A-9CB96408C151}" type="pres">
      <dgm:prSet presAssocID="{DC80FF0F-137B-43AC-880A-F8679E751FE3}" presName="bgRect" presStyleLbl="bgShp" presStyleIdx="0" presStyleCnt="4"/>
      <dgm:spPr/>
    </dgm:pt>
    <dgm:pt modelId="{FF50FF36-13CE-4CA5-AF3F-802F45428211}" type="pres">
      <dgm:prSet presAssocID="{DC80FF0F-137B-43AC-880A-F8679E751FE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CCA50019-17E1-4955-9840-F906B4CA2DD6}" type="pres">
      <dgm:prSet presAssocID="{DC80FF0F-137B-43AC-880A-F8679E751FE3}" presName="spaceRect" presStyleCnt="0"/>
      <dgm:spPr/>
    </dgm:pt>
    <dgm:pt modelId="{86897859-8073-4519-8DBB-75A64A8CE31D}" type="pres">
      <dgm:prSet presAssocID="{DC80FF0F-137B-43AC-880A-F8679E751FE3}" presName="parTx" presStyleLbl="revTx" presStyleIdx="0" presStyleCnt="4">
        <dgm:presLayoutVars>
          <dgm:chMax val="0"/>
          <dgm:chPref val="0"/>
        </dgm:presLayoutVars>
      </dgm:prSet>
      <dgm:spPr/>
    </dgm:pt>
    <dgm:pt modelId="{6C84135D-08E0-4C10-87CC-E324C37A6101}" type="pres">
      <dgm:prSet presAssocID="{809E58B9-9A5E-45EE-9DFC-E9D4C7FDBDE9}" presName="sibTrans" presStyleCnt="0"/>
      <dgm:spPr/>
    </dgm:pt>
    <dgm:pt modelId="{D0476954-FF6E-4BAF-86CB-F829643463BB}" type="pres">
      <dgm:prSet presAssocID="{48DC4B7F-37D3-4A91-AFA0-24FE8F65FEE9}" presName="compNode" presStyleCnt="0"/>
      <dgm:spPr/>
    </dgm:pt>
    <dgm:pt modelId="{6ADA0401-5E74-4CF0-89EC-B2002D5ADC34}" type="pres">
      <dgm:prSet presAssocID="{48DC4B7F-37D3-4A91-AFA0-24FE8F65FEE9}" presName="bgRect" presStyleLbl="bgShp" presStyleIdx="1" presStyleCnt="4"/>
      <dgm:spPr/>
    </dgm:pt>
    <dgm:pt modelId="{79BD56DA-CD5C-4760-9578-BF8BB16FA8F4}" type="pres">
      <dgm:prSet presAssocID="{48DC4B7F-37D3-4A91-AFA0-24FE8F65FEE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lth"/>
        </a:ext>
      </dgm:extLst>
    </dgm:pt>
    <dgm:pt modelId="{B836F0E9-C03A-4D8B-94C4-7C5EBEE2C25B}" type="pres">
      <dgm:prSet presAssocID="{48DC4B7F-37D3-4A91-AFA0-24FE8F65FEE9}" presName="spaceRect" presStyleCnt="0"/>
      <dgm:spPr/>
    </dgm:pt>
    <dgm:pt modelId="{1D6C02C2-3228-499A-824B-4E7F8059B595}" type="pres">
      <dgm:prSet presAssocID="{48DC4B7F-37D3-4A91-AFA0-24FE8F65FEE9}" presName="parTx" presStyleLbl="revTx" presStyleIdx="1" presStyleCnt="4">
        <dgm:presLayoutVars>
          <dgm:chMax val="0"/>
          <dgm:chPref val="0"/>
        </dgm:presLayoutVars>
      </dgm:prSet>
      <dgm:spPr/>
    </dgm:pt>
    <dgm:pt modelId="{1D2D4133-44C6-4694-9C08-03379A116B1F}" type="pres">
      <dgm:prSet presAssocID="{C3FEF26D-00EA-460F-A0BD-89FCC121C227}" presName="sibTrans" presStyleCnt="0"/>
      <dgm:spPr/>
    </dgm:pt>
    <dgm:pt modelId="{BB40EE14-A049-4046-8FAB-C602159E98A9}" type="pres">
      <dgm:prSet presAssocID="{D448665C-0C73-4868-93CB-14196EC1B269}" presName="compNode" presStyleCnt="0"/>
      <dgm:spPr/>
    </dgm:pt>
    <dgm:pt modelId="{A4D3DE2D-8731-4988-B045-D7C647E2C37B}" type="pres">
      <dgm:prSet presAssocID="{D448665C-0C73-4868-93CB-14196EC1B269}" presName="bgRect" presStyleLbl="bgShp" presStyleIdx="2" presStyleCnt="4"/>
      <dgm:spPr/>
    </dgm:pt>
    <dgm:pt modelId="{754CF1FA-3431-4906-86D0-ECDBC4B76B7B}" type="pres">
      <dgm:prSet presAssocID="{D448665C-0C73-4868-93CB-14196EC1B26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"/>
        </a:ext>
      </dgm:extLst>
    </dgm:pt>
    <dgm:pt modelId="{6A625134-256E-427B-8B48-40C53B9D225D}" type="pres">
      <dgm:prSet presAssocID="{D448665C-0C73-4868-93CB-14196EC1B269}" presName="spaceRect" presStyleCnt="0"/>
      <dgm:spPr/>
    </dgm:pt>
    <dgm:pt modelId="{49143790-942F-4BA6-B490-6040E2452BC1}" type="pres">
      <dgm:prSet presAssocID="{D448665C-0C73-4868-93CB-14196EC1B269}" presName="parTx" presStyleLbl="revTx" presStyleIdx="2" presStyleCnt="4">
        <dgm:presLayoutVars>
          <dgm:chMax val="0"/>
          <dgm:chPref val="0"/>
        </dgm:presLayoutVars>
      </dgm:prSet>
      <dgm:spPr/>
    </dgm:pt>
    <dgm:pt modelId="{13932515-D740-459D-908B-138AC4C624F1}" type="pres">
      <dgm:prSet presAssocID="{7A3757F7-BC12-4109-9D9E-D1DB08DB1D7B}" presName="sibTrans" presStyleCnt="0"/>
      <dgm:spPr/>
    </dgm:pt>
    <dgm:pt modelId="{715CC361-15EC-4027-A479-926E9D9E940D}" type="pres">
      <dgm:prSet presAssocID="{11FD55E4-2B71-4EDA-8865-D42C197CF836}" presName="compNode" presStyleCnt="0"/>
      <dgm:spPr/>
    </dgm:pt>
    <dgm:pt modelId="{0B7F4344-5D13-4B13-9846-00D57D699B41}" type="pres">
      <dgm:prSet presAssocID="{11FD55E4-2B71-4EDA-8865-D42C197CF836}" presName="bgRect" presStyleLbl="bgShp" presStyleIdx="3" presStyleCnt="4"/>
      <dgm:spPr/>
    </dgm:pt>
    <dgm:pt modelId="{B91D030A-1B48-4D71-A976-530961F1B0C8}" type="pres">
      <dgm:prSet presAssocID="{11FD55E4-2B71-4EDA-8865-D42C197CF83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"/>
        </a:ext>
      </dgm:extLst>
    </dgm:pt>
    <dgm:pt modelId="{DDF9938A-9591-4398-B126-0B423B030245}" type="pres">
      <dgm:prSet presAssocID="{11FD55E4-2B71-4EDA-8865-D42C197CF836}" presName="spaceRect" presStyleCnt="0"/>
      <dgm:spPr/>
    </dgm:pt>
    <dgm:pt modelId="{D06B3043-6115-4A4E-A922-EC1332901153}" type="pres">
      <dgm:prSet presAssocID="{11FD55E4-2B71-4EDA-8865-D42C197CF83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8E2E105-50A4-4CF8-8711-A515C1AEC4ED}" srcId="{E1ECA996-833C-4098-B54C-527AA406DC1D}" destId="{48DC4B7F-37D3-4A91-AFA0-24FE8F65FEE9}" srcOrd="1" destOrd="0" parTransId="{476010F2-211A-4EA7-AE22-A9B926FEC180}" sibTransId="{C3FEF26D-00EA-460F-A0BD-89FCC121C227}"/>
    <dgm:cxn modelId="{DD1E5222-4F78-425B-A879-DEA827DEE8B8}" srcId="{E1ECA996-833C-4098-B54C-527AA406DC1D}" destId="{DC80FF0F-137B-43AC-880A-F8679E751FE3}" srcOrd="0" destOrd="0" parTransId="{6E15E52C-1F1A-4392-854A-A5060CAB9173}" sibTransId="{809E58B9-9A5E-45EE-9DFC-E9D4C7FDBDE9}"/>
    <dgm:cxn modelId="{73AF8C22-68FC-4136-889B-451BA47BB28A}" type="presOf" srcId="{11FD55E4-2B71-4EDA-8865-D42C197CF836}" destId="{D06B3043-6115-4A4E-A922-EC1332901153}" srcOrd="0" destOrd="0" presId="urn:microsoft.com/office/officeart/2018/2/layout/IconVerticalSolidList"/>
    <dgm:cxn modelId="{AE42C925-27DB-406F-938D-418D9215E38B}" type="presOf" srcId="{D448665C-0C73-4868-93CB-14196EC1B269}" destId="{49143790-942F-4BA6-B490-6040E2452BC1}" srcOrd="0" destOrd="0" presId="urn:microsoft.com/office/officeart/2018/2/layout/IconVerticalSolidList"/>
    <dgm:cxn modelId="{F95A355C-0A59-4AC1-B660-13D684C5B07A}" type="presOf" srcId="{E1ECA996-833C-4098-B54C-527AA406DC1D}" destId="{14BC3D9F-B411-4BBA-B322-915926704252}" srcOrd="0" destOrd="0" presId="urn:microsoft.com/office/officeart/2018/2/layout/IconVerticalSolidList"/>
    <dgm:cxn modelId="{46243B75-8523-4FBC-8045-ABE30BBD1F7E}" type="presOf" srcId="{48DC4B7F-37D3-4A91-AFA0-24FE8F65FEE9}" destId="{1D6C02C2-3228-499A-824B-4E7F8059B595}" srcOrd="0" destOrd="0" presId="urn:microsoft.com/office/officeart/2018/2/layout/IconVerticalSolidList"/>
    <dgm:cxn modelId="{CA84F5AE-48AB-4CAC-8CCF-B53855693968}" srcId="{E1ECA996-833C-4098-B54C-527AA406DC1D}" destId="{11FD55E4-2B71-4EDA-8865-D42C197CF836}" srcOrd="3" destOrd="0" parTransId="{CB445AAC-8C0F-444C-847C-2BA5D214EF71}" sibTransId="{7006CC28-762B-4A19-88C6-C9CD24824C52}"/>
    <dgm:cxn modelId="{462EA2C0-320B-4F5E-9C4C-F0041BE90E5C}" type="presOf" srcId="{DC80FF0F-137B-43AC-880A-F8679E751FE3}" destId="{86897859-8073-4519-8DBB-75A64A8CE31D}" srcOrd="0" destOrd="0" presId="urn:microsoft.com/office/officeart/2018/2/layout/IconVerticalSolidList"/>
    <dgm:cxn modelId="{363EFAF2-AB4F-4917-BE22-179F03000F21}" srcId="{E1ECA996-833C-4098-B54C-527AA406DC1D}" destId="{D448665C-0C73-4868-93CB-14196EC1B269}" srcOrd="2" destOrd="0" parTransId="{16088B66-161B-4D7E-8E2F-95A46213EFA8}" sibTransId="{7A3757F7-BC12-4109-9D9E-D1DB08DB1D7B}"/>
    <dgm:cxn modelId="{A5F2CF91-A7EB-4EEB-9F70-98421799DE5A}" type="presParOf" srcId="{14BC3D9F-B411-4BBA-B322-915926704252}" destId="{3E1CC992-5EC3-4ADA-A11D-B94BFE212F4A}" srcOrd="0" destOrd="0" presId="urn:microsoft.com/office/officeart/2018/2/layout/IconVerticalSolidList"/>
    <dgm:cxn modelId="{67CD5BBC-8219-4930-BC78-06E667D34E41}" type="presParOf" srcId="{3E1CC992-5EC3-4ADA-A11D-B94BFE212F4A}" destId="{D7528F45-FC12-491C-AF1A-9CB96408C151}" srcOrd="0" destOrd="0" presId="urn:microsoft.com/office/officeart/2018/2/layout/IconVerticalSolidList"/>
    <dgm:cxn modelId="{C93432C2-E0FB-487E-98C2-BC7732DA3E2D}" type="presParOf" srcId="{3E1CC992-5EC3-4ADA-A11D-B94BFE212F4A}" destId="{FF50FF36-13CE-4CA5-AF3F-802F45428211}" srcOrd="1" destOrd="0" presId="urn:microsoft.com/office/officeart/2018/2/layout/IconVerticalSolidList"/>
    <dgm:cxn modelId="{0940F582-4AD2-4521-9592-52C80D504E70}" type="presParOf" srcId="{3E1CC992-5EC3-4ADA-A11D-B94BFE212F4A}" destId="{CCA50019-17E1-4955-9840-F906B4CA2DD6}" srcOrd="2" destOrd="0" presId="urn:microsoft.com/office/officeart/2018/2/layout/IconVerticalSolidList"/>
    <dgm:cxn modelId="{EC630F2D-C9C4-4D6C-A1E8-32214A0EDA01}" type="presParOf" srcId="{3E1CC992-5EC3-4ADA-A11D-B94BFE212F4A}" destId="{86897859-8073-4519-8DBB-75A64A8CE31D}" srcOrd="3" destOrd="0" presId="urn:microsoft.com/office/officeart/2018/2/layout/IconVerticalSolidList"/>
    <dgm:cxn modelId="{ECE7EF6B-773D-417A-9B62-3A8E0A6EE043}" type="presParOf" srcId="{14BC3D9F-B411-4BBA-B322-915926704252}" destId="{6C84135D-08E0-4C10-87CC-E324C37A6101}" srcOrd="1" destOrd="0" presId="urn:microsoft.com/office/officeart/2018/2/layout/IconVerticalSolidList"/>
    <dgm:cxn modelId="{BFDC831A-28A8-47C1-8851-03BE3E2CB2B9}" type="presParOf" srcId="{14BC3D9F-B411-4BBA-B322-915926704252}" destId="{D0476954-FF6E-4BAF-86CB-F829643463BB}" srcOrd="2" destOrd="0" presId="urn:microsoft.com/office/officeart/2018/2/layout/IconVerticalSolidList"/>
    <dgm:cxn modelId="{0E8844A9-5B5A-482C-9F86-D22A5549E43F}" type="presParOf" srcId="{D0476954-FF6E-4BAF-86CB-F829643463BB}" destId="{6ADA0401-5E74-4CF0-89EC-B2002D5ADC34}" srcOrd="0" destOrd="0" presId="urn:microsoft.com/office/officeart/2018/2/layout/IconVerticalSolidList"/>
    <dgm:cxn modelId="{631AAA34-F840-4706-8913-BC16F2465434}" type="presParOf" srcId="{D0476954-FF6E-4BAF-86CB-F829643463BB}" destId="{79BD56DA-CD5C-4760-9578-BF8BB16FA8F4}" srcOrd="1" destOrd="0" presId="urn:microsoft.com/office/officeart/2018/2/layout/IconVerticalSolidList"/>
    <dgm:cxn modelId="{D8C1A2CD-987A-4F49-A169-674485F10C8F}" type="presParOf" srcId="{D0476954-FF6E-4BAF-86CB-F829643463BB}" destId="{B836F0E9-C03A-4D8B-94C4-7C5EBEE2C25B}" srcOrd="2" destOrd="0" presId="urn:microsoft.com/office/officeart/2018/2/layout/IconVerticalSolidList"/>
    <dgm:cxn modelId="{BAD0F00D-DC65-4074-9527-930D7BDD6E62}" type="presParOf" srcId="{D0476954-FF6E-4BAF-86CB-F829643463BB}" destId="{1D6C02C2-3228-499A-824B-4E7F8059B595}" srcOrd="3" destOrd="0" presId="urn:microsoft.com/office/officeart/2018/2/layout/IconVerticalSolidList"/>
    <dgm:cxn modelId="{20BA67F2-F502-4C63-81D9-E062B4C0E32D}" type="presParOf" srcId="{14BC3D9F-B411-4BBA-B322-915926704252}" destId="{1D2D4133-44C6-4694-9C08-03379A116B1F}" srcOrd="3" destOrd="0" presId="urn:microsoft.com/office/officeart/2018/2/layout/IconVerticalSolidList"/>
    <dgm:cxn modelId="{B4B46D83-1F52-44AF-89F5-D6411767FAC7}" type="presParOf" srcId="{14BC3D9F-B411-4BBA-B322-915926704252}" destId="{BB40EE14-A049-4046-8FAB-C602159E98A9}" srcOrd="4" destOrd="0" presId="urn:microsoft.com/office/officeart/2018/2/layout/IconVerticalSolidList"/>
    <dgm:cxn modelId="{8E9D79A1-C158-4082-9019-312423C1B020}" type="presParOf" srcId="{BB40EE14-A049-4046-8FAB-C602159E98A9}" destId="{A4D3DE2D-8731-4988-B045-D7C647E2C37B}" srcOrd="0" destOrd="0" presId="urn:microsoft.com/office/officeart/2018/2/layout/IconVerticalSolidList"/>
    <dgm:cxn modelId="{D325C1EB-ACDF-4555-8706-2397F896F0F1}" type="presParOf" srcId="{BB40EE14-A049-4046-8FAB-C602159E98A9}" destId="{754CF1FA-3431-4906-86D0-ECDBC4B76B7B}" srcOrd="1" destOrd="0" presId="urn:microsoft.com/office/officeart/2018/2/layout/IconVerticalSolidList"/>
    <dgm:cxn modelId="{3CC0CD70-7B42-4355-9711-E52BC4E6B31C}" type="presParOf" srcId="{BB40EE14-A049-4046-8FAB-C602159E98A9}" destId="{6A625134-256E-427B-8B48-40C53B9D225D}" srcOrd="2" destOrd="0" presId="urn:microsoft.com/office/officeart/2018/2/layout/IconVerticalSolidList"/>
    <dgm:cxn modelId="{E56742A7-3B3A-48C3-B9F0-36A161C2F934}" type="presParOf" srcId="{BB40EE14-A049-4046-8FAB-C602159E98A9}" destId="{49143790-942F-4BA6-B490-6040E2452BC1}" srcOrd="3" destOrd="0" presId="urn:microsoft.com/office/officeart/2018/2/layout/IconVerticalSolidList"/>
    <dgm:cxn modelId="{E8B930F6-4212-40DE-BE6B-33230A583EBF}" type="presParOf" srcId="{14BC3D9F-B411-4BBA-B322-915926704252}" destId="{13932515-D740-459D-908B-138AC4C624F1}" srcOrd="5" destOrd="0" presId="urn:microsoft.com/office/officeart/2018/2/layout/IconVerticalSolidList"/>
    <dgm:cxn modelId="{AA9C37C1-4661-40AD-8FBD-7AEED467CBB5}" type="presParOf" srcId="{14BC3D9F-B411-4BBA-B322-915926704252}" destId="{715CC361-15EC-4027-A479-926E9D9E940D}" srcOrd="6" destOrd="0" presId="urn:microsoft.com/office/officeart/2018/2/layout/IconVerticalSolidList"/>
    <dgm:cxn modelId="{FFCFD15A-4738-4186-9F5B-8802FBDE5E9C}" type="presParOf" srcId="{715CC361-15EC-4027-A479-926E9D9E940D}" destId="{0B7F4344-5D13-4B13-9846-00D57D699B41}" srcOrd="0" destOrd="0" presId="urn:microsoft.com/office/officeart/2018/2/layout/IconVerticalSolidList"/>
    <dgm:cxn modelId="{71922B54-8D43-437A-935A-7286F8B019CD}" type="presParOf" srcId="{715CC361-15EC-4027-A479-926E9D9E940D}" destId="{B91D030A-1B48-4D71-A976-530961F1B0C8}" srcOrd="1" destOrd="0" presId="urn:microsoft.com/office/officeart/2018/2/layout/IconVerticalSolidList"/>
    <dgm:cxn modelId="{C38C345E-7109-4A41-80C4-DFABB791D406}" type="presParOf" srcId="{715CC361-15EC-4027-A479-926E9D9E940D}" destId="{DDF9938A-9591-4398-B126-0B423B030245}" srcOrd="2" destOrd="0" presId="urn:microsoft.com/office/officeart/2018/2/layout/IconVerticalSolidList"/>
    <dgm:cxn modelId="{B2742E33-4FB2-4535-9895-5C4C004FE925}" type="presParOf" srcId="{715CC361-15EC-4027-A479-926E9D9E940D}" destId="{D06B3043-6115-4A4E-A922-EC133290115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18EB-A35C-3143-9117-3DFAA2FB8859}">
      <dsp:nvSpPr>
        <dsp:cNvPr id="0" name=""/>
        <dsp:cNvSpPr/>
      </dsp:nvSpPr>
      <dsp:spPr>
        <a:xfrm>
          <a:off x="0" y="1077361"/>
          <a:ext cx="10111339" cy="1007291"/>
        </a:xfrm>
        <a:prstGeom prst="roundRect">
          <a:avLst/>
        </a:prstGeom>
        <a:solidFill>
          <a:srgbClr val="4372A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>
              <a:latin typeface="Century Gothic" panose="020B0502020202020204" pitchFamily="34" charset="0"/>
            </a:rPr>
            <a:t>At least 5 chest compressions</a:t>
          </a:r>
        </a:p>
      </dsp:txBody>
      <dsp:txXfrm>
        <a:off x="49172" y="1126533"/>
        <a:ext cx="10012995" cy="908947"/>
      </dsp:txXfrm>
    </dsp:sp>
    <dsp:sp modelId="{4A6386EA-80A3-E845-8ED2-ABF1964ACBE7}">
      <dsp:nvSpPr>
        <dsp:cNvPr id="0" name=""/>
        <dsp:cNvSpPr/>
      </dsp:nvSpPr>
      <dsp:spPr>
        <a:xfrm>
          <a:off x="0" y="2483946"/>
          <a:ext cx="10111339" cy="2813693"/>
        </a:xfrm>
        <a:prstGeom prst="roundRect">
          <a:avLst/>
        </a:prstGeom>
        <a:solidFill>
          <a:srgbClr val="4372A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>
              <a:latin typeface="Century Gothic" panose="020B0502020202020204" pitchFamily="34" charset="0"/>
            </a:rPr>
            <a:t>Includes:  </a:t>
          </a:r>
        </a:p>
        <a:p>
          <a:pPr marL="0"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>
              <a:latin typeface="Century Gothic" panose="020B0502020202020204" pitchFamily="34" charset="0"/>
            </a:rPr>
            <a:t>- Direct compression of heart</a:t>
          </a:r>
        </a:p>
        <a:p>
          <a:pPr marL="0"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>
              <a:latin typeface="Century Gothic" panose="020B0502020202020204" pitchFamily="34" charset="0"/>
            </a:rPr>
            <a:t>- Mechanical chest compression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600" b="1" kern="1200">
              <a:latin typeface="Century Gothic" panose="020B0502020202020204" pitchFamily="34" charset="0"/>
            </a:rPr>
            <a:t>- Extracorporeal CPR (eCPR) started during cardiac arrest</a:t>
          </a:r>
        </a:p>
      </dsp:txBody>
      <dsp:txXfrm>
        <a:off x="137353" y="2621299"/>
        <a:ext cx="9836633" cy="25389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FBE3A-6679-064D-8EC5-54EB9667D294}">
      <dsp:nvSpPr>
        <dsp:cNvPr id="0" name=""/>
        <dsp:cNvSpPr/>
      </dsp:nvSpPr>
      <dsp:spPr>
        <a:xfrm>
          <a:off x="0" y="479936"/>
          <a:ext cx="10274087" cy="1785421"/>
        </a:xfrm>
        <a:prstGeom prst="roundRect">
          <a:avLst/>
        </a:prstGeom>
        <a:solidFill>
          <a:srgbClr val="4372A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latin typeface="Century Gothic" panose="020B0502020202020204" pitchFamily="34" charset="0"/>
            </a:rPr>
            <a:t>DEFIBRILLATION is an </a:t>
          </a:r>
          <a:r>
            <a:rPr lang="en-US" sz="3200" b="1" kern="1200" err="1">
              <a:latin typeface="Century Gothic" panose="020B0502020202020204" pitchFamily="34" charset="0"/>
            </a:rPr>
            <a:t>unsynchronised</a:t>
          </a:r>
          <a:r>
            <a:rPr lang="en-US" sz="3200" b="1" kern="1200">
              <a:latin typeface="Century Gothic" panose="020B0502020202020204" pitchFamily="34" charset="0"/>
            </a:rPr>
            <a:t> DC Shock for ventricular fibrillation (VF) or pulseless ventricular tachycardia (pVT)</a:t>
          </a:r>
        </a:p>
      </dsp:txBody>
      <dsp:txXfrm>
        <a:off x="87157" y="567093"/>
        <a:ext cx="10099773" cy="1611107"/>
      </dsp:txXfrm>
    </dsp:sp>
    <dsp:sp modelId="{69359F54-CEBA-6848-BE49-B69554CD000F}">
      <dsp:nvSpPr>
        <dsp:cNvPr id="0" name=""/>
        <dsp:cNvSpPr/>
      </dsp:nvSpPr>
      <dsp:spPr>
        <a:xfrm>
          <a:off x="0" y="2449678"/>
          <a:ext cx="10274087" cy="3519009"/>
        </a:xfrm>
        <a:prstGeom prst="roundRect">
          <a:avLst/>
        </a:prstGeom>
        <a:solidFill>
          <a:srgbClr val="4372A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Century Gothic" panose="020B0502020202020204" pitchFamily="34" charset="0"/>
            </a:rPr>
            <a:t>Includes: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Century Gothic" panose="020B0502020202020204" pitchFamily="34" charset="0"/>
            </a:rPr>
            <a:t>- External or internal defibrillation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Century Gothic" panose="020B0502020202020204" pitchFamily="34" charset="0"/>
            </a:rPr>
            <a:t>- Manual or Automated External defibrillation (AED)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Century Gothic" panose="020B0502020202020204" pitchFamily="34" charset="0"/>
            </a:rPr>
            <a:t>- </a:t>
          </a:r>
          <a:r>
            <a:rPr lang="en-GB" sz="2800" b="1" kern="1200">
              <a:latin typeface="Century Gothic" panose="020B0502020202020204" pitchFamily="34" charset="0"/>
            </a:rPr>
            <a:t>Shocks by implanted cardioverter defibrillators (ICDs) for VF/pVT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>
              <a:latin typeface="Century Gothic" panose="020B0502020202020204" pitchFamily="34" charset="0"/>
            </a:rPr>
            <a:t>- Precordial thump</a:t>
          </a:r>
        </a:p>
      </dsp:txBody>
      <dsp:txXfrm>
        <a:off x="171784" y="2621462"/>
        <a:ext cx="9930519" cy="31754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0BAF8-59F5-9D46-ADDA-F26E029A64E3}">
      <dsp:nvSpPr>
        <dsp:cNvPr id="0" name=""/>
        <dsp:cNvSpPr/>
      </dsp:nvSpPr>
      <dsp:spPr>
        <a:xfrm>
          <a:off x="0" y="4032"/>
          <a:ext cx="10783614" cy="4125205"/>
        </a:xfrm>
        <a:prstGeom prst="roundRect">
          <a:avLst>
            <a:gd name="adj" fmla="val 10000"/>
          </a:avLst>
        </a:prstGeom>
        <a:solidFill>
          <a:srgbClr val="4372A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>
              <a:latin typeface="Century Gothic" panose="020B0502020202020204" pitchFamily="34" charset="0"/>
            </a:rPr>
            <a:t>Anaesthesia care that starts between 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b="1" kern="1200">
              <a:latin typeface="Century Gothic" panose="020B0502020202020204" pitchFamily="34" charset="0"/>
            </a:rPr>
            <a:t>00:00:00 on 16 June 2021 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>
              <a:latin typeface="Century Gothic" panose="020B0502020202020204" pitchFamily="34" charset="0"/>
            </a:rPr>
            <a:t>and 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b="1" kern="1200">
              <a:latin typeface="Century Gothic" panose="020B0502020202020204" pitchFamily="34" charset="0"/>
            </a:rPr>
            <a:t>23:59:59 on 15 June 2022</a:t>
          </a:r>
        </a:p>
      </dsp:txBody>
      <dsp:txXfrm>
        <a:off x="120823" y="124855"/>
        <a:ext cx="10541968" cy="38835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040CE-21D6-5F41-B7CC-DDB8074F289E}">
      <dsp:nvSpPr>
        <dsp:cNvPr id="0" name=""/>
        <dsp:cNvSpPr/>
      </dsp:nvSpPr>
      <dsp:spPr>
        <a:xfrm rot="5400000">
          <a:off x="-264072" y="264895"/>
          <a:ext cx="1760485" cy="1232339"/>
        </a:xfrm>
        <a:prstGeom prst="chevron">
          <a:avLst/>
        </a:prstGeom>
        <a:solidFill>
          <a:srgbClr val="D90000">
            <a:alpha val="80000"/>
          </a:srgbClr>
        </a:solidFill>
        <a:ln w="12700" cap="flat" cmpd="sng" algn="ctr">
          <a:solidFill>
            <a:srgbClr val="D9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kern="1200">
              <a:latin typeface="Century Gothic" panose="020B0502020202020204" pitchFamily="34" charset="0"/>
            </a:rPr>
            <a:t>Yes</a:t>
          </a:r>
        </a:p>
      </dsp:txBody>
      <dsp:txXfrm rot="-5400000">
        <a:off x="2" y="616992"/>
        <a:ext cx="1232339" cy="528146"/>
      </dsp:txXfrm>
    </dsp:sp>
    <dsp:sp modelId="{B765BE6F-1F8D-2F41-A9B3-3F1448A27230}">
      <dsp:nvSpPr>
        <dsp:cNvPr id="0" name=""/>
        <dsp:cNvSpPr/>
      </dsp:nvSpPr>
      <dsp:spPr>
        <a:xfrm rot="5400000">
          <a:off x="3512474" y="-2279312"/>
          <a:ext cx="1144315" cy="5704584"/>
        </a:xfrm>
        <a:prstGeom prst="round2Same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rgbClr val="D90000">
              <a:alpha val="8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4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400" kern="1200">
              <a:latin typeface="Century Gothic" panose="020B0502020202020204" pitchFamily="34" charset="0"/>
            </a:rPr>
            <a:t>	Did the patient have </a:t>
          </a:r>
          <a:r>
            <a:rPr lang="en-GB" sz="2400" u="sng" kern="1200">
              <a:latin typeface="Century Gothic" panose="020B0502020202020204" pitchFamily="34" charset="0"/>
            </a:rPr>
            <a:t>&gt;</a:t>
          </a:r>
          <a:r>
            <a:rPr lang="en-GB" sz="2400" kern="1200">
              <a:latin typeface="Century Gothic" panose="020B0502020202020204" pitchFamily="34" charset="0"/>
            </a:rPr>
            <a:t>5 chest compressions and/or defibrillation?</a:t>
          </a:r>
        </a:p>
      </dsp:txBody>
      <dsp:txXfrm rot="-5400000">
        <a:off x="1232340" y="56683"/>
        <a:ext cx="5648723" cy="1032593"/>
      </dsp:txXfrm>
    </dsp:sp>
    <dsp:sp modelId="{FAB3F568-3E3E-FF43-B203-20F05A9099C2}">
      <dsp:nvSpPr>
        <dsp:cNvPr id="0" name=""/>
        <dsp:cNvSpPr/>
      </dsp:nvSpPr>
      <dsp:spPr>
        <a:xfrm rot="5400000">
          <a:off x="-264072" y="1733476"/>
          <a:ext cx="1760485" cy="1232339"/>
        </a:xfrm>
        <a:prstGeom prst="chevron">
          <a:avLst/>
        </a:prstGeom>
        <a:solidFill>
          <a:srgbClr val="D90000">
            <a:alpha val="80000"/>
          </a:srgbClr>
        </a:solidFill>
        <a:ln w="12700" cap="flat" cmpd="sng" algn="ctr">
          <a:solidFill>
            <a:srgbClr val="D9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kern="1200">
              <a:latin typeface="Century Gothic" panose="020B0502020202020204" pitchFamily="34" charset="0"/>
            </a:rPr>
            <a:t>Yes</a:t>
          </a:r>
        </a:p>
      </dsp:txBody>
      <dsp:txXfrm rot="-5400000">
        <a:off x="2" y="2085573"/>
        <a:ext cx="1232339" cy="528146"/>
      </dsp:txXfrm>
    </dsp:sp>
    <dsp:sp modelId="{45F36069-7C14-5245-8CB8-67A2D242A162}">
      <dsp:nvSpPr>
        <dsp:cNvPr id="0" name=""/>
        <dsp:cNvSpPr/>
      </dsp:nvSpPr>
      <dsp:spPr>
        <a:xfrm rot="5400000">
          <a:off x="3512474" y="-810730"/>
          <a:ext cx="1144315" cy="57045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90000">
              <a:alpha val="8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120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400" kern="1200">
              <a:latin typeface="Century Gothic" panose="020B0502020202020204" pitchFamily="34" charset="0"/>
            </a:rPr>
            <a:t>	Were they having a procedure under the care of an anaesthetist?</a:t>
          </a:r>
        </a:p>
      </dsp:txBody>
      <dsp:txXfrm rot="-5400000">
        <a:off x="1232340" y="1525265"/>
        <a:ext cx="5648723" cy="10325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28F45-FC12-491C-AF1A-9CB96408C151}">
      <dsp:nvSpPr>
        <dsp:cNvPr id="0" name=""/>
        <dsp:cNvSpPr/>
      </dsp:nvSpPr>
      <dsp:spPr>
        <a:xfrm>
          <a:off x="0" y="2218"/>
          <a:ext cx="5758207" cy="11241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50FF36-13CE-4CA5-AF3F-802F45428211}">
      <dsp:nvSpPr>
        <dsp:cNvPr id="0" name=""/>
        <dsp:cNvSpPr/>
      </dsp:nvSpPr>
      <dsp:spPr>
        <a:xfrm>
          <a:off x="340067" y="255161"/>
          <a:ext cx="618305" cy="61830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97859-8073-4519-8DBB-75A64A8CE31D}">
      <dsp:nvSpPr>
        <dsp:cNvPr id="0" name=""/>
        <dsp:cNvSpPr/>
      </dsp:nvSpPr>
      <dsp:spPr>
        <a:xfrm>
          <a:off x="1298441" y="2218"/>
          <a:ext cx="4459766" cy="1124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977" tIns="118977" rIns="118977" bIns="118977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Patient requires chest/internal cardiac compressions and/or defibrillation </a:t>
          </a:r>
          <a:r>
            <a:rPr lang="en-GB" sz="2100" u="sng" kern="1200"/>
            <a:t>before or after bypass period </a:t>
          </a:r>
          <a:endParaRPr lang="en-US" sz="2100" u="sng" kern="1200"/>
        </a:p>
      </dsp:txBody>
      <dsp:txXfrm>
        <a:off x="1298441" y="2218"/>
        <a:ext cx="4459766" cy="1124191"/>
      </dsp:txXfrm>
    </dsp:sp>
    <dsp:sp modelId="{6ADA0401-5E74-4CF0-89EC-B2002D5ADC34}">
      <dsp:nvSpPr>
        <dsp:cNvPr id="0" name=""/>
        <dsp:cNvSpPr/>
      </dsp:nvSpPr>
      <dsp:spPr>
        <a:xfrm>
          <a:off x="0" y="1407457"/>
          <a:ext cx="5758207" cy="11241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BD56DA-CD5C-4760-9578-BF8BB16FA8F4}">
      <dsp:nvSpPr>
        <dsp:cNvPr id="0" name=""/>
        <dsp:cNvSpPr/>
      </dsp:nvSpPr>
      <dsp:spPr>
        <a:xfrm>
          <a:off x="340067" y="1660400"/>
          <a:ext cx="618305" cy="61830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6C02C2-3228-499A-824B-4E7F8059B595}">
      <dsp:nvSpPr>
        <dsp:cNvPr id="0" name=""/>
        <dsp:cNvSpPr/>
      </dsp:nvSpPr>
      <dsp:spPr>
        <a:xfrm>
          <a:off x="1298441" y="1407457"/>
          <a:ext cx="4459766" cy="1124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977" tIns="118977" rIns="118977" bIns="118977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u="none" kern="1200"/>
            <a:t>Bypass period: cases excluded</a:t>
          </a:r>
          <a:endParaRPr lang="en-US" sz="2100" b="1" u="none" kern="1200"/>
        </a:p>
      </dsp:txBody>
      <dsp:txXfrm>
        <a:off x="1298441" y="1407457"/>
        <a:ext cx="4459766" cy="1124191"/>
      </dsp:txXfrm>
    </dsp:sp>
    <dsp:sp modelId="{A4D3DE2D-8731-4988-B045-D7C647E2C37B}">
      <dsp:nvSpPr>
        <dsp:cNvPr id="0" name=""/>
        <dsp:cNvSpPr/>
      </dsp:nvSpPr>
      <dsp:spPr>
        <a:xfrm>
          <a:off x="0" y="2812696"/>
          <a:ext cx="5758207" cy="11241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4CF1FA-3431-4906-86D0-ECDBC4B76B7B}">
      <dsp:nvSpPr>
        <dsp:cNvPr id="0" name=""/>
        <dsp:cNvSpPr/>
      </dsp:nvSpPr>
      <dsp:spPr>
        <a:xfrm>
          <a:off x="340067" y="3065640"/>
          <a:ext cx="618305" cy="61830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143790-942F-4BA6-B490-6040E2452BC1}">
      <dsp:nvSpPr>
        <dsp:cNvPr id="0" name=""/>
        <dsp:cNvSpPr/>
      </dsp:nvSpPr>
      <dsp:spPr>
        <a:xfrm>
          <a:off x="1298441" y="2812696"/>
          <a:ext cx="4459766" cy="1124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977" tIns="118977" rIns="118977" bIns="118977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>
              <a:solidFill>
                <a:schemeClr val="tx1"/>
              </a:solidFill>
            </a:rPr>
            <a:t>Start: </a:t>
          </a:r>
          <a:r>
            <a:rPr lang="en-GB" sz="2100" b="0" kern="1200">
              <a:solidFill>
                <a:schemeClr val="tx1"/>
              </a:solidFill>
            </a:rPr>
            <a:t>Insertion of arterial/aortic cannula is start of the bypass period</a:t>
          </a:r>
          <a:endParaRPr lang="en-US" sz="2100" b="0" kern="1200">
            <a:solidFill>
              <a:srgbClr val="FF0000"/>
            </a:solidFill>
          </a:endParaRPr>
        </a:p>
      </dsp:txBody>
      <dsp:txXfrm>
        <a:off x="1298441" y="2812696"/>
        <a:ext cx="4459766" cy="1124191"/>
      </dsp:txXfrm>
    </dsp:sp>
    <dsp:sp modelId="{0B7F4344-5D13-4B13-9846-00D57D699B41}">
      <dsp:nvSpPr>
        <dsp:cNvPr id="0" name=""/>
        <dsp:cNvSpPr/>
      </dsp:nvSpPr>
      <dsp:spPr>
        <a:xfrm>
          <a:off x="0" y="4217936"/>
          <a:ext cx="5758207" cy="11241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1D030A-1B48-4D71-A976-530961F1B0C8}">
      <dsp:nvSpPr>
        <dsp:cNvPr id="0" name=""/>
        <dsp:cNvSpPr/>
      </dsp:nvSpPr>
      <dsp:spPr>
        <a:xfrm>
          <a:off x="340067" y="4470879"/>
          <a:ext cx="618305" cy="61830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B3043-6115-4A4E-A922-EC1332901153}">
      <dsp:nvSpPr>
        <dsp:cNvPr id="0" name=""/>
        <dsp:cNvSpPr/>
      </dsp:nvSpPr>
      <dsp:spPr>
        <a:xfrm>
          <a:off x="1298441" y="4217936"/>
          <a:ext cx="4459766" cy="1124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977" tIns="118977" rIns="118977" bIns="118977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/>
            <a:t>End: </a:t>
          </a:r>
          <a:r>
            <a:rPr lang="en-GB" sz="2100" kern="1200"/>
            <a:t>Removal of arterial/aortic cannula is the end of  the bypass period</a:t>
          </a:r>
          <a:endParaRPr lang="en-US" sz="2100" kern="1200"/>
        </a:p>
      </dsp:txBody>
      <dsp:txXfrm>
        <a:off x="1298441" y="4217936"/>
        <a:ext cx="4459766" cy="1124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FDA04-1DE6-4343-9857-C108A0E31151}" type="datetimeFigureOut">
              <a:rPr lang="en-US" smtClean="0"/>
              <a:t>5/18/21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BA191-BDF8-7D4C-941E-97E307B7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50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BA191-BDF8-7D4C-941E-97E307B75C0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52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BA191-BDF8-7D4C-941E-97E307B75C0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BA191-BDF8-7D4C-941E-97E307B75C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22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BA191-BDF8-7D4C-941E-97E307B75C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09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6C9EE5-77E8-DA46-9BBF-8361192A7F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63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BA191-BDF8-7D4C-941E-97E307B75C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94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BA191-BDF8-7D4C-941E-97E307B75C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76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BA191-BDF8-7D4C-941E-97E307B75C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77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6C9EE5-77E8-DA46-9BBF-8361192A7FF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81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BA191-BDF8-7D4C-941E-97E307B75C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22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42DD9-D85B-9846-B710-73926D02C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6C1ADD-B9D7-B34B-969E-B7676A9F1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21205-CC2A-CA42-803B-942A93EE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B2A8-DFD8-CF4F-898A-25CD1C214802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80242-B13C-4347-B7AB-2E7D7D450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EEE97-8ADE-4D47-BE9F-FCECD8C85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DED-08C7-A047-BBF5-1E3468D7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1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4F9C5-A150-0F40-9B9D-434D0708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B74C9-7117-2D42-999F-10D26881A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5FB41-A7AA-D648-AB1C-5603681C0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B2A8-DFD8-CF4F-898A-25CD1C214802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70E74-0F51-E84F-B03C-FC8DA1892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95AC3-7360-1F4D-AEDA-C4B176D1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DED-08C7-A047-BBF5-1E3468D7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2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9CFF92-A827-3149-B0B0-50DFF64AB4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486026-0238-6D4F-99C0-EC4A2B149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C56D7-93DE-6C46-9849-4B12B4FC6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B2A8-DFD8-CF4F-898A-25CD1C214802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A410C-8ED1-4645-A204-99A58F4B6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8951-15CC-D74F-A938-B692533B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DED-08C7-A047-BBF5-1E3468D7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7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D096C-AB2A-5349-B77B-3E8A9E597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8D7B9-7159-D043-8C36-AC9A103DF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59FA6-5193-C945-91B3-BB3E1EA60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B2A8-DFD8-CF4F-898A-25CD1C214802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F68E6-B8CE-C348-8E84-8AF935A9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16C0E-1339-8A41-BEE4-CEA8525F8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DED-08C7-A047-BBF5-1E3468D7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031AB-82FE-A84B-BF8B-AF5B84126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CE6F6-D3F3-EB43-B78A-08457AC61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CAB9A-1B1F-8943-A341-318BEA116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B2A8-DFD8-CF4F-898A-25CD1C214802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E671C-229D-8F47-B5D5-A2F31C907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78100-BE63-5D45-AB82-2556C729A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DED-08C7-A047-BBF5-1E3468D7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4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93151-4E77-B646-9602-D7B616579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E59F0-C966-F941-AA33-F74D1A9138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0F0FED-01F5-904C-88C5-AE7733188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6CEDA-4DD3-9D48-B84C-9349D869A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B2A8-DFD8-CF4F-898A-25CD1C214802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FA3A0-BA34-474E-AF6A-AF02DE360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D5478-5CCA-C44F-A235-175FAFE3A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DED-08C7-A047-BBF5-1E3468D7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5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F378F-7F84-0640-BCF4-3E055FE9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F52DF-740A-C44E-BA2B-0A0ADE312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6F7D3-E57D-A643-AB3B-394C9EE43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EE1A3-A316-4C45-A5C1-55FA9E6F5F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F0D9D3-5251-074A-B894-3BE27E967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A50A3-3EDA-134A-A99A-6D3A5AE19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B2A8-DFD8-CF4F-898A-25CD1C214802}" type="datetimeFigureOut">
              <a:rPr lang="en-US" smtClean="0"/>
              <a:t>5/18/21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0067DF-ECDA-0647-8E7E-AA03EE4D4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656D50-1675-4B43-A527-E666BEF07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DED-08C7-A047-BBF5-1E3468D7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9EDAB-7F15-6E42-AE03-AFE74C2D0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CC3C37-D2E4-D747-8D82-19840F386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B2A8-DFD8-CF4F-898A-25CD1C214802}" type="datetimeFigureOut">
              <a:rPr lang="en-US" smtClean="0"/>
              <a:t>5/18/21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C598D-8490-C348-9E87-0BAEC380F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F204D0-6E50-6C45-9644-34B9B817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DED-08C7-A047-BBF5-1E3468D7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7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3BEDC-817B-DE44-ABDA-F9A635A4A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B2A8-DFD8-CF4F-898A-25CD1C214802}" type="datetimeFigureOut">
              <a:rPr lang="en-US" smtClean="0"/>
              <a:t>5/18/21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EFF4E7-3DAC-AA4A-8F6E-0D977F4F3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E71F2-12F8-AB45-843A-E2D126C0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DED-08C7-A047-BBF5-1E3468D7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6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D7F5-520B-AC45-B573-F834A553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1F6AE-2562-FA4F-92E3-B2BA3A47E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75959C-342C-D948-B85E-2CD1ABF1B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B0288-A494-424A-ADF9-D97D99797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B2A8-DFD8-CF4F-898A-25CD1C214802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6049D-A443-4A45-A7D8-3B88BE37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FFB7F-DAFA-8840-8144-ED552A70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DED-08C7-A047-BBF5-1E3468D7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7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12B58-340C-EF43-9CEC-28BEBCFC1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99F8F1-93D1-7649-878A-250A1269D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42776-5156-2C4B-911C-367901907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8AD6F-DC62-B64D-AE02-9E5E303DB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B2A8-DFD8-CF4F-898A-25CD1C214802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7A3CC-33F3-5645-8538-0BE9D171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285EC1-AE93-2D43-965E-A3FED36C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DED-08C7-A047-BBF5-1E3468D7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8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0C1FF9-B73F-0749-83E8-D600915EA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4C32E-EB67-8B41-8A62-48E9E1430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7B0AE-74CE-194D-9E47-B29C5B56F2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FB2A8-DFD8-CF4F-898A-25CD1C214802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3D88E-F1A7-344C-8923-672BEAF322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420FB-CBB9-FA44-B167-8821DD033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5DED-08C7-A047-BBF5-1E3468D7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5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hyperlink" Target="https://www.nationalauditprojects.org.uk/NAP7-Home#pt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6.sv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6.svg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CC5C41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6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7377" y="-21149"/>
            <a:ext cx="12259377" cy="6900297"/>
          </a:xfrm>
          <a:prstGeom prst="rect">
            <a:avLst/>
          </a:prstGeom>
          <a:solidFill>
            <a:srgbClr val="D90000">
              <a:alpha val="27000"/>
            </a:srgbClr>
          </a:solidFill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0655" y="563171"/>
            <a:ext cx="3392552" cy="9086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67642F-59B7-5545-A3E2-CC3B0C9BCF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1579" y="453704"/>
            <a:ext cx="2326381" cy="104949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6EC14B6-9FC7-42DA-BD15-D1B5C7E03AE6}"/>
              </a:ext>
            </a:extLst>
          </p:cNvPr>
          <p:cNvSpPr txBox="1">
            <a:spLocks/>
          </p:cNvSpPr>
          <p:nvPr/>
        </p:nvSpPr>
        <p:spPr>
          <a:xfrm>
            <a:off x="1098497" y="11514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4372A2"/>
                </a:solidFill>
                <a:latin typeface="Century Gothic" panose="020B0502020202020204" pitchFamily="34" charset="0"/>
              </a:rPr>
              <a:t>National Audit Project 7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58C742-CF14-4B81-8619-393203C1081B}"/>
              </a:ext>
            </a:extLst>
          </p:cNvPr>
          <p:cNvSpPr txBox="1">
            <a:spLocks/>
          </p:cNvSpPr>
          <p:nvPr/>
        </p:nvSpPr>
        <p:spPr>
          <a:xfrm>
            <a:off x="1098497" y="2322090"/>
            <a:ext cx="9914663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entury Gothic" panose="020B0502020202020204" pitchFamily="34" charset="0"/>
              </a:rPr>
              <a:t>A Clinical Service Evaluation </a:t>
            </a:r>
            <a:r>
              <a:rPr lang="en-US" sz="4400" b="1" dirty="0">
                <a:latin typeface="Century Gothic" panose="020B0502020202020204" pitchFamily="34" charset="0"/>
              </a:rPr>
              <a:t>of  </a:t>
            </a:r>
          </a:p>
          <a:p>
            <a:r>
              <a:rPr lang="en-US" sz="8800" b="1" dirty="0">
                <a:latin typeface="Century Gothic" panose="020B0502020202020204" pitchFamily="34" charset="0"/>
              </a:rPr>
              <a:t>Perioperative </a:t>
            </a:r>
          </a:p>
          <a:p>
            <a:r>
              <a:rPr lang="en-US" sz="8800" b="1" dirty="0">
                <a:latin typeface="Century Gothic" panose="020B0502020202020204" pitchFamily="34" charset="0"/>
              </a:rPr>
              <a:t>Cardiac Arrest </a:t>
            </a:r>
          </a:p>
          <a:p>
            <a:r>
              <a:rPr lang="en-US" sz="4000" b="1" dirty="0">
                <a:latin typeface="Century Gothic" panose="020B0502020202020204" pitchFamily="34" charset="0"/>
              </a:rPr>
              <a:t>in the UK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079964-2113-9841-977E-14C0603E3542}"/>
              </a:ext>
            </a:extLst>
          </p:cNvPr>
          <p:cNvSpPr txBox="1"/>
          <p:nvPr/>
        </p:nvSpPr>
        <p:spPr>
          <a:xfrm>
            <a:off x="10363200" y="6291072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12 May 2021</a:t>
            </a:r>
          </a:p>
        </p:txBody>
      </p:sp>
    </p:spTree>
    <p:extLst>
      <p:ext uri="{BB962C8B-B14F-4D97-AF65-F5344CB8AC3E}">
        <p14:creationId xmlns:p14="http://schemas.microsoft.com/office/powerpoint/2010/main" val="4122966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273A7D-299D-C44C-BB75-AC3310BA35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101379"/>
              </p:ext>
            </p:extLst>
          </p:nvPr>
        </p:nvGraphicFramePr>
        <p:xfrm>
          <a:off x="819807" y="2338940"/>
          <a:ext cx="10783614" cy="4129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83CFDB6-513F-5746-8052-3B81886A685A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704" y="166975"/>
            <a:ext cx="1719072" cy="7755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A4834E-8BE8-DC47-8C62-EB33ACD0A1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681" y="86928"/>
            <a:ext cx="1719072" cy="818992"/>
          </a:xfrm>
          <a:prstGeom prst="rect">
            <a:avLst/>
          </a:prstGeom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530122F-DB88-E847-8B24-BC145BF77A3D}"/>
              </a:ext>
            </a:extLst>
          </p:cNvPr>
          <p:cNvSpPr/>
          <p:nvPr/>
        </p:nvSpPr>
        <p:spPr>
          <a:xfrm>
            <a:off x="819807" y="1068404"/>
            <a:ext cx="10783614" cy="1029903"/>
          </a:xfrm>
          <a:prstGeom prst="roundRect">
            <a:avLst/>
          </a:prstGeom>
          <a:solidFill>
            <a:srgbClr val="437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Century Gothic" panose="020B0502020202020204" pitchFamily="34" charset="0"/>
              </a:rPr>
              <a:t>NAP7 TIME PERIOD</a:t>
            </a:r>
          </a:p>
        </p:txBody>
      </p:sp>
    </p:spTree>
    <p:extLst>
      <p:ext uri="{BB962C8B-B14F-4D97-AF65-F5344CB8AC3E}">
        <p14:creationId xmlns:p14="http://schemas.microsoft.com/office/powerpoint/2010/main" val="40279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DDBCB-C773-2941-824E-4D3B6E4D5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93" y="926658"/>
            <a:ext cx="10515600" cy="1747792"/>
          </a:xfrm>
        </p:spPr>
        <p:txBody>
          <a:bodyPr>
            <a:normAutofit/>
          </a:bodyPr>
          <a:lstStyle/>
          <a:p>
            <a:r>
              <a:rPr lang="en-US" sz="6000" b="1">
                <a:solidFill>
                  <a:srgbClr val="4372A2"/>
                </a:solidFill>
                <a:latin typeface="Century Gothic" panose="020B0502020202020204" pitchFamily="34" charset="0"/>
              </a:rPr>
              <a:t>Perioperative </a:t>
            </a:r>
            <a:r>
              <a:rPr lang="en-US" sz="6000" b="1">
                <a:latin typeface="Century Gothic" panose="020B0502020202020204" pitchFamily="34" charset="0"/>
              </a:rPr>
              <a:t>– START TIME?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B925C-6716-0F4A-B150-D4A4AE32A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593" y="2338915"/>
            <a:ext cx="10515600" cy="3924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>
                <a:latin typeface="Century Gothic" panose="020B0502020202020204" pitchFamily="34" charset="0"/>
              </a:rPr>
              <a:t>Cardiac arrest occurs after: </a:t>
            </a:r>
          </a:p>
          <a:p>
            <a:pPr marL="0" indent="0">
              <a:buNone/>
            </a:pPr>
            <a:endParaRPr lang="en-GB" sz="2000" b="1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4800">
                <a:latin typeface="Century Gothic" panose="020B0502020202020204" pitchFamily="34" charset="0"/>
              </a:rPr>
              <a:t>WHO sign in with anaesthetist </a:t>
            </a:r>
          </a:p>
          <a:p>
            <a:pPr marL="0" indent="0">
              <a:buNone/>
            </a:pPr>
            <a:r>
              <a:rPr lang="en-GB" sz="4800">
                <a:latin typeface="Century Gothic" panose="020B0502020202020204" pitchFamily="34" charset="0"/>
              </a:rPr>
              <a:t>or</a:t>
            </a:r>
          </a:p>
          <a:p>
            <a:pPr marL="0" indent="0">
              <a:buNone/>
            </a:pPr>
            <a:r>
              <a:rPr lang="en-GB" sz="4800">
                <a:latin typeface="Century Gothic" panose="020B0502020202020204" pitchFamily="34" charset="0"/>
              </a:rPr>
              <a:t>First hands-on contact  </a:t>
            </a:r>
          </a:p>
          <a:p>
            <a:pPr marL="0" indent="0">
              <a:buNone/>
            </a:pPr>
            <a:endParaRPr lang="en-GB" sz="4800"/>
          </a:p>
          <a:p>
            <a:pPr marL="0" indent="0">
              <a:buNone/>
            </a:pPr>
            <a:endParaRPr lang="en-GB" sz="36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4800" b="1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4800"/>
          </a:p>
          <a:p>
            <a:pPr marL="0" indent="0">
              <a:buNone/>
            </a:pP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02004C-48F1-4246-8688-D6B35F08691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704" y="166975"/>
            <a:ext cx="1719072" cy="7755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7EB83A-BEB4-6349-A80A-14C5923F0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41" y="170387"/>
            <a:ext cx="1719072" cy="81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496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DDBCB-C773-2941-824E-4D3B6E4D5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238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6700" b="1">
                <a:solidFill>
                  <a:srgbClr val="4372A2"/>
                </a:solidFill>
                <a:latin typeface="Century Gothic" panose="020B0502020202020204" pitchFamily="34" charset="0"/>
              </a:rPr>
              <a:t>Perioperative </a:t>
            </a:r>
            <a:r>
              <a:rPr lang="en-US" sz="6700" b="1">
                <a:latin typeface="Century Gothic" panose="020B0502020202020204" pitchFamily="34" charset="0"/>
              </a:rPr>
              <a:t>– END TIME?</a:t>
            </a:r>
            <a:r>
              <a:rPr lang="en-US" sz="6000" b="1">
                <a:latin typeface="Century Gothic" panose="020B0502020202020204" pitchFamily="34" charset="0"/>
              </a:rPr>
              <a:t>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B925C-6716-0F4A-B150-D4A4AE32A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010" y="1991803"/>
            <a:ext cx="10611774" cy="433135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GB" sz="5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12000" b="1" dirty="0">
                <a:latin typeface="Century Gothic" panose="020B0502020202020204" pitchFamily="34" charset="0"/>
              </a:rPr>
              <a:t>24 hours after: </a:t>
            </a:r>
          </a:p>
          <a:p>
            <a:pPr marL="0" indent="0">
              <a:buNone/>
            </a:pPr>
            <a:r>
              <a:rPr lang="en-GB" sz="8400" dirty="0">
                <a:latin typeface="Century Gothic" panose="020B0502020202020204" pitchFamily="34" charset="0"/>
              </a:rPr>
              <a:t>– Handover </a:t>
            </a:r>
            <a:r>
              <a:rPr lang="en-GB" sz="8400">
                <a:latin typeface="Century Gothic" panose="020B0502020202020204" pitchFamily="34" charset="0"/>
              </a:rPr>
              <a:t>to recovery</a:t>
            </a:r>
          </a:p>
          <a:p>
            <a:pPr marL="0" indent="0">
              <a:buNone/>
            </a:pPr>
            <a:r>
              <a:rPr lang="en-GB" sz="8400">
                <a:latin typeface="Century Gothic" panose="020B0502020202020204" pitchFamily="34" charset="0"/>
              </a:rPr>
              <a:t>– </a:t>
            </a:r>
            <a:r>
              <a:rPr lang="en-GB" sz="8400" dirty="0">
                <a:latin typeface="Century Gothic" panose="020B0502020202020204" pitchFamily="34" charset="0"/>
              </a:rPr>
              <a:t>Handover of care to another clinician (e.g. ICU) </a:t>
            </a:r>
          </a:p>
          <a:p>
            <a:pPr marL="0" indent="0">
              <a:buNone/>
            </a:pPr>
            <a:endParaRPr lang="en-GB" sz="4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7000" dirty="0">
                <a:latin typeface="Century Gothic" panose="020B0502020202020204" pitchFamily="34" charset="0"/>
              </a:rPr>
              <a:t>Or</a:t>
            </a:r>
          </a:p>
          <a:p>
            <a:pPr marL="0" indent="0">
              <a:buNone/>
            </a:pPr>
            <a:endParaRPr lang="en-GB" sz="4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12000" b="1" dirty="0">
                <a:latin typeface="Century Gothic" panose="020B0502020202020204" pitchFamily="34" charset="0"/>
              </a:rPr>
              <a:t>Leaves hospital </a:t>
            </a:r>
            <a:r>
              <a:rPr lang="en-GB" sz="10000" dirty="0">
                <a:latin typeface="Century Gothic" panose="020B0502020202020204" pitchFamily="34" charset="0"/>
              </a:rPr>
              <a:t>(if within 24 hours)</a:t>
            </a:r>
          </a:p>
          <a:p>
            <a:pPr marL="0" indent="0">
              <a:buNone/>
            </a:pPr>
            <a:endParaRPr lang="en-GB" sz="4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4800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GB" sz="4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6A91CF-5BFD-BB4A-B57E-60FE748E373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704" y="166975"/>
            <a:ext cx="1719072" cy="7755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E2DA9F-BC58-6F48-9391-04591F108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41" y="170387"/>
            <a:ext cx="1719072" cy="81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851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B2BA275-597B-44AD-B8D8-4747A5D229F3}"/>
              </a:ext>
            </a:extLst>
          </p:cNvPr>
          <p:cNvSpPr/>
          <p:nvPr/>
        </p:nvSpPr>
        <p:spPr>
          <a:xfrm>
            <a:off x="4629377" y="5523032"/>
            <a:ext cx="5293145" cy="808339"/>
          </a:xfrm>
          <a:prstGeom prst="roundRect">
            <a:avLst/>
          </a:prstGeom>
          <a:solidFill>
            <a:srgbClr val="D70000">
              <a:alpha val="80000"/>
            </a:srgbClr>
          </a:solidFill>
          <a:ln w="22225">
            <a:solidFill>
              <a:srgbClr val="D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>
                <a:solidFill>
                  <a:schemeClr val="bg1"/>
                </a:solidFill>
                <a:latin typeface="Century Gothic" panose="020B0502020202020204" pitchFamily="34" charset="0"/>
              </a:rPr>
              <a:t>NAP7 INCLUSION PERIOD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A8DC5B-6710-439A-94A8-ADCD6A1D02BB}"/>
              </a:ext>
            </a:extLst>
          </p:cNvPr>
          <p:cNvSpPr/>
          <p:nvPr/>
        </p:nvSpPr>
        <p:spPr>
          <a:xfrm>
            <a:off x="4629379" y="1222551"/>
            <a:ext cx="2933254" cy="541885"/>
          </a:xfrm>
          <a:prstGeom prst="rect">
            <a:avLst/>
          </a:prstGeom>
          <a:noFill/>
          <a:ln w="412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Theatre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3C8CE9-A950-46FA-9F8C-0319FCFCED7A}"/>
              </a:ext>
            </a:extLst>
          </p:cNvPr>
          <p:cNvSpPr/>
          <p:nvPr/>
        </p:nvSpPr>
        <p:spPr>
          <a:xfrm>
            <a:off x="8455903" y="1222550"/>
            <a:ext cx="2933254" cy="1430085"/>
          </a:xfrm>
          <a:prstGeom prst="rect">
            <a:avLst/>
          </a:prstGeom>
          <a:noFill/>
          <a:ln w="412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Recovery / Ward / PACU / Critical Care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37DDBB-D003-43EC-AFBD-C617ABE36923}"/>
              </a:ext>
            </a:extLst>
          </p:cNvPr>
          <p:cNvSpPr/>
          <p:nvPr/>
        </p:nvSpPr>
        <p:spPr>
          <a:xfrm>
            <a:off x="802856" y="1222551"/>
            <a:ext cx="2933254" cy="996880"/>
          </a:xfrm>
          <a:prstGeom prst="rect">
            <a:avLst/>
          </a:prstGeom>
          <a:noFill/>
          <a:ln w="412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Pre-procedure location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5FBA599-0574-4767-B04C-CE64C17DE060}"/>
              </a:ext>
            </a:extLst>
          </p:cNvPr>
          <p:cNvCxnSpPr>
            <a:cxnSpLocks/>
          </p:cNvCxnSpPr>
          <p:nvPr/>
        </p:nvCxnSpPr>
        <p:spPr>
          <a:xfrm>
            <a:off x="744718" y="6734707"/>
            <a:ext cx="10586301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6420345-696D-441F-B53A-78F12F78510C}"/>
              </a:ext>
            </a:extLst>
          </p:cNvPr>
          <p:cNvSpPr/>
          <p:nvPr/>
        </p:nvSpPr>
        <p:spPr>
          <a:xfrm>
            <a:off x="10192733" y="6282913"/>
            <a:ext cx="1138286" cy="469735"/>
          </a:xfrm>
          <a:prstGeom prst="rect">
            <a:avLst/>
          </a:prstGeom>
          <a:noFill/>
          <a:ln w="412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77A045-6542-4634-9D05-7476AFDB93E2}"/>
              </a:ext>
            </a:extLst>
          </p:cNvPr>
          <p:cNvSpPr/>
          <p:nvPr/>
        </p:nvSpPr>
        <p:spPr>
          <a:xfrm>
            <a:off x="7393586" y="4443032"/>
            <a:ext cx="1231363" cy="808344"/>
          </a:xfrm>
          <a:prstGeom prst="rect">
            <a:avLst/>
          </a:prstGeom>
          <a:noFill/>
          <a:ln w="412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>
                <a:solidFill>
                  <a:schemeClr val="tx1"/>
                </a:solidFill>
              </a:rPr>
              <a:t>Handover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9AFEEC-1667-4C60-98CF-78ECA7864B4C}"/>
              </a:ext>
            </a:extLst>
          </p:cNvPr>
          <p:cNvCxnSpPr>
            <a:cxnSpLocks/>
          </p:cNvCxnSpPr>
          <p:nvPr/>
        </p:nvCxnSpPr>
        <p:spPr>
          <a:xfrm flipV="1">
            <a:off x="4629377" y="4103694"/>
            <a:ext cx="2" cy="2227677"/>
          </a:xfrm>
          <a:prstGeom prst="straightConnector1">
            <a:avLst/>
          </a:prstGeom>
          <a:ln w="3492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E474E05-0618-4D74-9B60-82B0D9B45A61}"/>
              </a:ext>
            </a:extLst>
          </p:cNvPr>
          <p:cNvCxnSpPr>
            <a:cxnSpLocks/>
          </p:cNvCxnSpPr>
          <p:nvPr/>
        </p:nvCxnSpPr>
        <p:spPr>
          <a:xfrm flipV="1">
            <a:off x="7996319" y="4103694"/>
            <a:ext cx="0" cy="33933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981EA2F-6C1E-47C0-AF05-4EA192DBF36D}"/>
              </a:ext>
            </a:extLst>
          </p:cNvPr>
          <p:cNvCxnSpPr>
            <a:cxnSpLocks/>
          </p:cNvCxnSpPr>
          <p:nvPr/>
        </p:nvCxnSpPr>
        <p:spPr>
          <a:xfrm flipV="1">
            <a:off x="9922529" y="4103694"/>
            <a:ext cx="0" cy="2227677"/>
          </a:xfrm>
          <a:prstGeom prst="straightConnector1">
            <a:avLst/>
          </a:prstGeom>
          <a:ln w="3492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679AC21-71FC-451D-9758-9DD13D32A0C8}"/>
              </a:ext>
            </a:extLst>
          </p:cNvPr>
          <p:cNvSpPr/>
          <p:nvPr/>
        </p:nvSpPr>
        <p:spPr>
          <a:xfrm>
            <a:off x="4629379" y="1987757"/>
            <a:ext cx="2933254" cy="541885"/>
          </a:xfrm>
          <a:prstGeom prst="rect">
            <a:avLst/>
          </a:prstGeom>
          <a:noFill/>
          <a:ln w="412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Radiology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199E0894-2E06-4DE3-A466-73FAD3B5508F}"/>
              </a:ext>
            </a:extLst>
          </p:cNvPr>
          <p:cNvCxnSpPr>
            <a:cxnSpLocks/>
            <a:stCxn id="13" idx="3"/>
            <a:endCxn id="22" idx="1"/>
          </p:cNvCxnSpPr>
          <p:nvPr/>
        </p:nvCxnSpPr>
        <p:spPr>
          <a:xfrm>
            <a:off x="3736110" y="1720991"/>
            <a:ext cx="893269" cy="537709"/>
          </a:xfrm>
          <a:prstGeom prst="bentConnector3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F5D28693-A124-4348-900C-9383CE3DF987}"/>
              </a:ext>
            </a:extLst>
          </p:cNvPr>
          <p:cNvCxnSpPr>
            <a:cxnSpLocks/>
            <a:stCxn id="22" idx="3"/>
            <a:endCxn id="6" idx="1"/>
          </p:cNvCxnSpPr>
          <p:nvPr/>
        </p:nvCxnSpPr>
        <p:spPr>
          <a:xfrm flipV="1">
            <a:off x="7562633" y="1937593"/>
            <a:ext cx="893270" cy="321107"/>
          </a:xfrm>
          <a:prstGeom prst="bentConnector3">
            <a:avLst>
              <a:gd name="adj1" fmla="val 50000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8EA5AA54-7603-4AD7-802E-48984AFD5994}"/>
              </a:ext>
            </a:extLst>
          </p:cNvPr>
          <p:cNvCxnSpPr>
            <a:cxnSpLocks/>
            <a:stCxn id="13" idx="3"/>
            <a:endCxn id="4" idx="1"/>
          </p:cNvCxnSpPr>
          <p:nvPr/>
        </p:nvCxnSpPr>
        <p:spPr>
          <a:xfrm flipV="1">
            <a:off x="3736110" y="1493494"/>
            <a:ext cx="893269" cy="227497"/>
          </a:xfrm>
          <a:prstGeom prst="bentConnector3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0A3A632A-977C-4769-BB1E-37674A8B112A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7562633" y="1493494"/>
            <a:ext cx="893270" cy="444099"/>
          </a:xfrm>
          <a:prstGeom prst="bentConnector3">
            <a:avLst>
              <a:gd name="adj1" fmla="val 50000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C63FB7EF-6B1E-4860-9708-F383FD5924EB}"/>
              </a:ext>
            </a:extLst>
          </p:cNvPr>
          <p:cNvSpPr/>
          <p:nvPr/>
        </p:nvSpPr>
        <p:spPr>
          <a:xfrm>
            <a:off x="4629377" y="2709942"/>
            <a:ext cx="2933254" cy="541885"/>
          </a:xfrm>
          <a:prstGeom prst="rect">
            <a:avLst/>
          </a:prstGeom>
          <a:noFill/>
          <a:ln w="412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Delivery room</a:t>
            </a:r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676E1937-4F07-4B20-B453-935CD90E36A8}"/>
              </a:ext>
            </a:extLst>
          </p:cNvPr>
          <p:cNvCxnSpPr>
            <a:cxnSpLocks/>
            <a:stCxn id="13" idx="3"/>
            <a:endCxn id="45" idx="1"/>
          </p:cNvCxnSpPr>
          <p:nvPr/>
        </p:nvCxnSpPr>
        <p:spPr>
          <a:xfrm>
            <a:off x="3736110" y="1720991"/>
            <a:ext cx="893267" cy="1259894"/>
          </a:xfrm>
          <a:prstGeom prst="bentConnector3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3BC1773A-24A2-46A6-9D1F-37051AA61730}"/>
              </a:ext>
            </a:extLst>
          </p:cNvPr>
          <p:cNvCxnSpPr>
            <a:cxnSpLocks/>
            <a:stCxn id="45" idx="3"/>
            <a:endCxn id="6" idx="1"/>
          </p:cNvCxnSpPr>
          <p:nvPr/>
        </p:nvCxnSpPr>
        <p:spPr>
          <a:xfrm flipV="1">
            <a:off x="7562631" y="1937593"/>
            <a:ext cx="893272" cy="1043292"/>
          </a:xfrm>
          <a:prstGeom prst="bentConnector3">
            <a:avLst>
              <a:gd name="adj1" fmla="val 50000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3A378BD7-F5C6-4552-8386-6CAFE15ACB83}"/>
              </a:ext>
            </a:extLst>
          </p:cNvPr>
          <p:cNvSpPr/>
          <p:nvPr/>
        </p:nvSpPr>
        <p:spPr>
          <a:xfrm>
            <a:off x="4629377" y="3417565"/>
            <a:ext cx="2933254" cy="541885"/>
          </a:xfrm>
          <a:prstGeom prst="rect">
            <a:avLst/>
          </a:prstGeom>
          <a:noFill/>
          <a:ln w="412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Other areas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4B2E2B05-E76E-4358-9841-FCE2468F9C9A}"/>
              </a:ext>
            </a:extLst>
          </p:cNvPr>
          <p:cNvCxnSpPr>
            <a:cxnSpLocks/>
            <a:stCxn id="13" idx="3"/>
            <a:endCxn id="52" idx="1"/>
          </p:cNvCxnSpPr>
          <p:nvPr/>
        </p:nvCxnSpPr>
        <p:spPr>
          <a:xfrm>
            <a:off x="3736110" y="1720991"/>
            <a:ext cx="893267" cy="1967517"/>
          </a:xfrm>
          <a:prstGeom prst="bentConnector3">
            <a:avLst>
              <a:gd name="adj1" fmla="val 50000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76ADC9A1-61ED-4971-935D-E5128AD14314}"/>
              </a:ext>
            </a:extLst>
          </p:cNvPr>
          <p:cNvCxnSpPr>
            <a:cxnSpLocks/>
            <a:stCxn id="52" idx="3"/>
            <a:endCxn id="6" idx="1"/>
          </p:cNvCxnSpPr>
          <p:nvPr/>
        </p:nvCxnSpPr>
        <p:spPr>
          <a:xfrm flipV="1">
            <a:off x="7562631" y="1937593"/>
            <a:ext cx="893272" cy="1750915"/>
          </a:xfrm>
          <a:prstGeom prst="bentConnector3">
            <a:avLst>
              <a:gd name="adj1" fmla="val 50000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872140A3-10F2-434F-8C69-23A434BC07BD}"/>
              </a:ext>
            </a:extLst>
          </p:cNvPr>
          <p:cNvCxnSpPr>
            <a:cxnSpLocks/>
            <a:stCxn id="13" idx="3"/>
            <a:endCxn id="4" idx="1"/>
          </p:cNvCxnSpPr>
          <p:nvPr/>
        </p:nvCxnSpPr>
        <p:spPr>
          <a:xfrm flipV="1">
            <a:off x="3736110" y="1493494"/>
            <a:ext cx="893269" cy="227497"/>
          </a:xfrm>
          <a:prstGeom prst="bentConnector3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1F7B95BF-F2CC-4D24-B999-44D143714DE7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7562633" y="1493494"/>
            <a:ext cx="893270" cy="444099"/>
          </a:xfrm>
          <a:prstGeom prst="bentConnector3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1C289D2-A7C0-4FF8-AC6F-9B58ACEC9385}"/>
              </a:ext>
            </a:extLst>
          </p:cNvPr>
          <p:cNvSpPr/>
          <p:nvPr/>
        </p:nvSpPr>
        <p:spPr>
          <a:xfrm>
            <a:off x="3722049" y="4443032"/>
            <a:ext cx="1814659" cy="808344"/>
          </a:xfrm>
          <a:prstGeom prst="rect">
            <a:avLst/>
          </a:prstGeom>
          <a:solidFill>
            <a:schemeClr val="bg1"/>
          </a:solidFill>
          <a:ln w="412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>
                <a:solidFill>
                  <a:schemeClr val="tx1"/>
                </a:solidFill>
              </a:rPr>
              <a:t>WHO Checklist or Hands-on contact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9369CFF-A846-4092-A175-3A0973D4656A}"/>
              </a:ext>
            </a:extLst>
          </p:cNvPr>
          <p:cNvSpPr/>
          <p:nvPr/>
        </p:nvSpPr>
        <p:spPr>
          <a:xfrm>
            <a:off x="9033675" y="4460368"/>
            <a:ext cx="1777708" cy="808344"/>
          </a:xfrm>
          <a:prstGeom prst="rect">
            <a:avLst/>
          </a:prstGeom>
          <a:solidFill>
            <a:schemeClr val="bg1"/>
          </a:solidFill>
          <a:ln w="412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>
                <a:solidFill>
                  <a:schemeClr val="tx1"/>
                </a:solidFill>
              </a:rPr>
              <a:t>Home or 24 hours </a:t>
            </a:r>
          </a:p>
          <a:p>
            <a:pPr algn="ctr"/>
            <a:r>
              <a:rPr lang="en-GB" sz="1600" b="1">
                <a:solidFill>
                  <a:schemeClr val="tx1"/>
                </a:solidFill>
              </a:rPr>
              <a:t>Post handover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C738B8E9-0A3F-9748-BF50-87D48036D31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704" y="166975"/>
            <a:ext cx="1719072" cy="77552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D3FA65D-B35C-CE4C-8FCF-8001113A8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81" y="86928"/>
            <a:ext cx="1719072" cy="818992"/>
          </a:xfrm>
          <a:prstGeom prst="rect">
            <a:avLst/>
          </a:prstGeom>
        </p:spPr>
      </p:pic>
      <p:cxnSp>
        <p:nvCxnSpPr>
          <p:cNvPr id="29" name="Connector: Elbow 61">
            <a:extLst>
              <a:ext uri="{FF2B5EF4-FFF2-40B4-BE49-F238E27FC236}">
                <a16:creationId xmlns:a16="http://schemas.microsoft.com/office/drawing/2014/main" id="{3909182C-5993-C646-8875-8863CB140742}"/>
              </a:ext>
            </a:extLst>
          </p:cNvPr>
          <p:cNvCxnSpPr>
            <a:cxnSpLocks/>
          </p:cNvCxnSpPr>
          <p:nvPr/>
        </p:nvCxnSpPr>
        <p:spPr>
          <a:xfrm>
            <a:off x="8009267" y="3276748"/>
            <a:ext cx="446631" cy="12700"/>
          </a:xfrm>
          <a:prstGeom prst="bentConnector3">
            <a:avLst>
              <a:gd name="adj1" fmla="val 433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D725606A-70DE-144A-BFC8-074AF0D85064}"/>
              </a:ext>
            </a:extLst>
          </p:cNvPr>
          <p:cNvSpPr/>
          <p:nvPr/>
        </p:nvSpPr>
        <p:spPr>
          <a:xfrm>
            <a:off x="8455902" y="3004673"/>
            <a:ext cx="1055290" cy="539403"/>
          </a:xfrm>
          <a:prstGeom prst="rect">
            <a:avLst/>
          </a:prstGeom>
          <a:noFill/>
          <a:ln w="412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6DE5A-CC1D-9946-8849-4C110AA3F13A}"/>
              </a:ext>
            </a:extLst>
          </p:cNvPr>
          <p:cNvSpPr txBox="1"/>
          <p:nvPr/>
        </p:nvSpPr>
        <p:spPr>
          <a:xfrm>
            <a:off x="8500778" y="3031089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3467287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84FC61-05E2-AF41-B234-8311AB281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1279"/>
            <a:ext cx="10515600" cy="1325563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4372A2"/>
                </a:solidFill>
                <a:latin typeface="Century Gothic" panose="020B0502020202020204" pitchFamily="34" charset="0"/>
              </a:rPr>
              <a:t>NAP7 </a:t>
            </a:r>
            <a:r>
              <a:rPr lang="en-US" sz="4800" b="1" dirty="0">
                <a:latin typeface="Century Gothic" panose="020B0502020202020204" pitchFamily="34" charset="0"/>
              </a:rPr>
              <a:t>– Special inclusions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E549A1-3250-9146-81B6-95FB025CC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217" y="204684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Century Gothic" panose="020B0502020202020204" pitchFamily="34" charset="0"/>
              </a:rPr>
              <a:t>Critically-ill child </a:t>
            </a:r>
          </a:p>
          <a:p>
            <a:pPr lvl="1"/>
            <a:r>
              <a:rPr lang="en-GB" sz="2800" dirty="0">
                <a:latin typeface="Century Gothic" panose="020B0502020202020204" pitchFamily="34" charset="0"/>
              </a:rPr>
              <a:t>Anaesthetised</a:t>
            </a:r>
            <a:r>
              <a:rPr lang="en-US" sz="2800" dirty="0">
                <a:latin typeface="Century Gothic" panose="020B0502020202020204" pitchFamily="34" charset="0"/>
              </a:rPr>
              <a:t> before retrieval for transfer to another hospital </a:t>
            </a:r>
          </a:p>
          <a:p>
            <a:r>
              <a:rPr lang="en-US" sz="3200" b="1" dirty="0">
                <a:latin typeface="Century Gothic" panose="020B0502020202020204" pitchFamily="34" charset="0"/>
              </a:rPr>
              <a:t>Emergency department</a:t>
            </a:r>
          </a:p>
          <a:p>
            <a:pPr lvl="1"/>
            <a:r>
              <a:rPr lang="en-US" sz="2800" dirty="0" err="1">
                <a:latin typeface="Century Gothic" panose="020B0502020202020204" pitchFamily="34" charset="0"/>
              </a:rPr>
              <a:t>Anaesthesia</a:t>
            </a:r>
            <a:r>
              <a:rPr lang="en-US" sz="2800" dirty="0">
                <a:latin typeface="Century Gothic" panose="020B0502020202020204" pitchFamily="34" charset="0"/>
              </a:rPr>
              <a:t> for a procedure </a:t>
            </a:r>
          </a:p>
          <a:p>
            <a:r>
              <a:rPr lang="en-US" sz="3200" b="1" dirty="0">
                <a:latin typeface="Century Gothic" panose="020B0502020202020204" pitchFamily="34" charset="0"/>
              </a:rPr>
              <a:t>Obstetric analgesia 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Including remifentanil PCA</a:t>
            </a:r>
          </a:p>
          <a:p>
            <a:r>
              <a:rPr lang="en-US" sz="3200" b="1" dirty="0">
                <a:latin typeface="Century Gothic" panose="020B0502020202020204" pitchFamily="34" charset="0"/>
              </a:rPr>
              <a:t>Regional blocks </a:t>
            </a:r>
          </a:p>
          <a:p>
            <a:pPr lvl="1"/>
            <a:r>
              <a:rPr lang="en-US" sz="2800" dirty="0">
                <a:latin typeface="Century Gothic" panose="020B0502020202020204" pitchFamily="34" charset="0"/>
              </a:rPr>
              <a:t>By </a:t>
            </a:r>
            <a:r>
              <a:rPr lang="en-US" sz="2800" dirty="0" err="1">
                <a:latin typeface="Century Gothic" panose="020B0502020202020204" pitchFamily="34" charset="0"/>
              </a:rPr>
              <a:t>anaesthetists</a:t>
            </a:r>
            <a:r>
              <a:rPr lang="en-US" sz="2800" dirty="0">
                <a:latin typeface="Century Gothic" panose="020B0502020202020204" pitchFamily="34" charset="0"/>
              </a:rPr>
              <a:t> outside operating theatre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8D6F11-646E-E644-A430-E85FC9FD02A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704" y="166975"/>
            <a:ext cx="1719072" cy="7755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0A365-7B7B-A242-B2B1-5E5A2659C9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81" y="86928"/>
            <a:ext cx="1719072" cy="81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55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6F856F2A-E544-4628-81F9-C134590A8FAD}"/>
              </a:ext>
            </a:extLst>
          </p:cNvPr>
          <p:cNvGrpSpPr/>
          <p:nvPr/>
        </p:nvGrpSpPr>
        <p:grpSpPr>
          <a:xfrm>
            <a:off x="1668087" y="1672928"/>
            <a:ext cx="9642618" cy="4696024"/>
            <a:chOff x="3049821" y="1570664"/>
            <a:chExt cx="6298834" cy="4498936"/>
          </a:xfrm>
        </p:grpSpPr>
        <p:graphicFrame>
          <p:nvGraphicFramePr>
            <p:cNvPr id="7" name="Diagram 6">
              <a:extLst>
                <a:ext uri="{FF2B5EF4-FFF2-40B4-BE49-F238E27FC236}">
                  <a16:creationId xmlns:a16="http://schemas.microsoft.com/office/drawing/2014/main" id="{225C22AD-D79C-4BA6-A19A-EFF36CEDE42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39535179"/>
                </p:ext>
              </p:extLst>
            </p:nvPr>
          </p:nvGraphicFramePr>
          <p:xfrm>
            <a:off x="3094893" y="1570664"/>
            <a:ext cx="4531397" cy="309512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50F5731-DA90-435D-8574-7D53E56366F3}"/>
                </a:ext>
              </a:extLst>
            </p:cNvPr>
            <p:cNvSpPr txBox="1"/>
            <p:nvPr/>
          </p:nvSpPr>
          <p:spPr>
            <a:xfrm>
              <a:off x="3049821" y="4742609"/>
              <a:ext cx="6298834" cy="1326991"/>
            </a:xfrm>
            <a:prstGeom prst="roundRect">
              <a:avLst/>
            </a:prstGeom>
            <a:solidFill>
              <a:srgbClr val="D90000">
                <a:alpha val="80000"/>
              </a:srgbClr>
            </a:solidFill>
            <a:ln>
              <a:solidFill>
                <a:srgbClr val="D9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8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Case is likely to meet inclusion criteria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800">
                  <a:solidFill>
                    <a:schemeClr val="bg1"/>
                  </a:solidFill>
                  <a:latin typeface="Century Gothic" panose="020B0502020202020204" pitchFamily="34" charset="0"/>
                </a:rPr>
                <a:t>Contact……………………………………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FE6588-64C9-4141-A735-2BEDCA7A18C0}"/>
                </a:ext>
              </a:extLst>
            </p:cNvPr>
            <p:cNvSpPr txBox="1"/>
            <p:nvPr/>
          </p:nvSpPr>
          <p:spPr>
            <a:xfrm>
              <a:off x="8115039" y="2446925"/>
              <a:ext cx="1204301" cy="880815"/>
            </a:xfrm>
            <a:prstGeom prst="roundRect">
              <a:avLst/>
            </a:prstGeom>
            <a:solidFill>
              <a:srgbClr val="D90000">
                <a:alpha val="80000"/>
              </a:srgbClr>
            </a:solidFill>
            <a:ln>
              <a:solidFill>
                <a:srgbClr val="D9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Do NOT </a:t>
              </a:r>
            </a:p>
            <a:p>
              <a:pPr algn="ctr"/>
              <a:r>
                <a:rPr lang="en-GB" sz="24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report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6244155-76CC-4650-90FD-D93D31472CAE}"/>
                </a:ext>
              </a:extLst>
            </p:cNvPr>
            <p:cNvCxnSpPr>
              <a:cxnSpLocks/>
              <a:endCxn id="9" idx="1"/>
            </p:cNvCxnSpPr>
            <p:nvPr/>
          </p:nvCxnSpPr>
          <p:spPr>
            <a:xfrm>
              <a:off x="7646642" y="2106406"/>
              <a:ext cx="468397" cy="780926"/>
            </a:xfrm>
            <a:prstGeom prst="straightConnector1">
              <a:avLst/>
            </a:prstGeom>
            <a:ln w="28575">
              <a:solidFill>
                <a:srgbClr val="D9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79857B7-D431-47F7-86AA-2D89CA30A8A5}"/>
                </a:ext>
              </a:extLst>
            </p:cNvPr>
            <p:cNvCxnSpPr>
              <a:cxnSpLocks/>
              <a:endCxn id="9" idx="1"/>
            </p:cNvCxnSpPr>
            <p:nvPr/>
          </p:nvCxnSpPr>
          <p:spPr>
            <a:xfrm flipV="1">
              <a:off x="7638138" y="2887333"/>
              <a:ext cx="476901" cy="584740"/>
            </a:xfrm>
            <a:prstGeom prst="straightConnector1">
              <a:avLst/>
            </a:prstGeom>
            <a:ln w="28575">
              <a:solidFill>
                <a:srgbClr val="D9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BA97553-6765-4F75-B1DC-27735FD5A833}"/>
                </a:ext>
              </a:extLst>
            </p:cNvPr>
            <p:cNvSpPr/>
            <p:nvPr/>
          </p:nvSpPr>
          <p:spPr>
            <a:xfrm>
              <a:off x="7760042" y="2108371"/>
              <a:ext cx="4683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GB" sz="1600" b="1">
                  <a:latin typeface="Century Gothic" panose="020B0502020202020204" pitchFamily="34" charset="0"/>
                </a:rPr>
                <a:t>No</a:t>
              </a:r>
              <a:endParaRPr lang="en-GB" sz="16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BE02599-BF60-48D2-ADCD-FACD8795E031}"/>
                </a:ext>
              </a:extLst>
            </p:cNvPr>
            <p:cNvSpPr/>
            <p:nvPr/>
          </p:nvSpPr>
          <p:spPr>
            <a:xfrm>
              <a:off x="7760042" y="3327740"/>
              <a:ext cx="4683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GB" sz="1600" b="1">
                  <a:latin typeface="Century Gothic" panose="020B0502020202020204" pitchFamily="34" charset="0"/>
                </a:rPr>
                <a:t>No</a:t>
              </a:r>
              <a:endParaRPr lang="en-GB" sz="1600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CC6D93DE-A1F1-FD42-956A-8E6F45738222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704" y="166975"/>
            <a:ext cx="1719072" cy="77552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10F5223-A56D-C145-871F-AF89C9A6104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681" y="86928"/>
            <a:ext cx="1719072" cy="8189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AFE615-D333-4950-8664-548A57052684}"/>
              </a:ext>
            </a:extLst>
          </p:cNvPr>
          <p:cNvSpPr txBox="1"/>
          <p:nvPr/>
        </p:nvSpPr>
        <p:spPr>
          <a:xfrm>
            <a:off x="1568334" y="684241"/>
            <a:ext cx="8488680" cy="7967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Ins="90000" rtlCol="0" anchor="ctr">
            <a:noAutofit/>
          </a:bodyPr>
          <a:lstStyle/>
          <a:p>
            <a:r>
              <a:rPr lang="en-GB" sz="4800" b="1">
                <a:solidFill>
                  <a:srgbClr val="4372A2"/>
                </a:solidFill>
                <a:latin typeface="Century Gothic" panose="020B0502020202020204" pitchFamily="34" charset="0"/>
              </a:rPr>
              <a:t>NAP7 inclusion criteria</a:t>
            </a:r>
          </a:p>
        </p:txBody>
      </p:sp>
    </p:spTree>
    <p:extLst>
      <p:ext uri="{BB962C8B-B14F-4D97-AF65-F5344CB8AC3E}">
        <p14:creationId xmlns:p14="http://schemas.microsoft.com/office/powerpoint/2010/main" val="1843491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108C7-6A8B-764F-B41A-A31AECBAE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25" y="893663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rgbClr val="4372A2"/>
                </a:solidFill>
                <a:latin typeface="Century Gothic" panose="020B0502020202020204" pitchFamily="34" charset="0"/>
              </a:rPr>
              <a:t>NAP7 </a:t>
            </a:r>
            <a:r>
              <a:rPr lang="en-US" sz="5400" b="1">
                <a:latin typeface="Century Gothic" panose="020B0502020202020204" pitchFamily="34" charset="0"/>
              </a:rPr>
              <a:t>– Information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7F4248-0892-3749-A9F8-8C53AE2A067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704" y="179167"/>
            <a:ext cx="1719072" cy="7755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B6EFF51-5B4E-4A52-B247-31A8555A21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73" y="135696"/>
            <a:ext cx="1719072" cy="818992"/>
          </a:xfrm>
          <a:prstGeom prst="rect">
            <a:avLst/>
          </a:prstGeom>
        </p:spPr>
      </p:pic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FBA38FC6-59A0-4043-B317-BC7FCD3B7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932676"/>
              </p:ext>
            </p:extLst>
          </p:nvPr>
        </p:nvGraphicFramePr>
        <p:xfrm>
          <a:off x="698268" y="2316480"/>
          <a:ext cx="10823171" cy="3128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738">
                  <a:extLst>
                    <a:ext uri="{9D8B030D-6E8A-4147-A177-3AD203B41FA5}">
                      <a16:colId xmlns:a16="http://schemas.microsoft.com/office/drawing/2014/main" val="3354669688"/>
                    </a:ext>
                  </a:extLst>
                </a:gridCol>
                <a:gridCol w="8872433">
                  <a:extLst>
                    <a:ext uri="{9D8B030D-6E8A-4147-A177-3AD203B41FA5}">
                      <a16:colId xmlns:a16="http://schemas.microsoft.com/office/drawing/2014/main" val="2579453178"/>
                    </a:ext>
                  </a:extLst>
                </a:gridCol>
              </a:tblGrid>
              <a:tr h="1042785"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rgbClr val="4372A2"/>
                          </a:solidFill>
                          <a:latin typeface="Century Gothic" panose="020B0502020202020204" pitchFamily="34" charset="0"/>
                        </a:rPr>
                        <a:t>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https://www.nationalauditprojects.org.uk/NAP7-Home#pt</a:t>
                      </a:r>
                      <a:endParaRPr lang="en-US" sz="24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2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75083"/>
                  </a:ext>
                </a:extLst>
              </a:tr>
              <a:tr h="10427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@</a:t>
                      </a:r>
                      <a:r>
                        <a:rPr lang="en-US" sz="3600" b="1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NAPs_RCoA</a:t>
                      </a:r>
                      <a:endParaRPr lang="en-US" sz="36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470407"/>
                  </a:ext>
                </a:extLst>
              </a:tr>
              <a:tr h="10427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nap@rcoa.ac.uk</a:t>
                      </a:r>
                      <a:endParaRPr lang="en-US" sz="36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191473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60E9D362-0470-CD41-87E1-B1546DC8D6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268" y="3016583"/>
            <a:ext cx="1224740" cy="1224740"/>
          </a:xfrm>
          <a:prstGeom prst="rect">
            <a:avLst/>
          </a:prstGeom>
        </p:spPr>
      </p:pic>
      <p:pic>
        <p:nvPicPr>
          <p:cNvPr id="13" name="Graphic 12" descr="Email with solid fill">
            <a:extLst>
              <a:ext uri="{FF2B5EF4-FFF2-40B4-BE49-F238E27FC236}">
                <a16:creationId xmlns:a16="http://schemas.microsoft.com/office/drawing/2014/main" id="{C4F69711-C8E5-D046-BFE7-E70627B380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5732" y="426678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078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D3E23-95EB-0943-B276-D5D9F38D2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2080" y="268202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8900" b="1">
                <a:solidFill>
                  <a:srgbClr val="4372A2"/>
                </a:solidFill>
                <a:latin typeface="Century Gothic" panose="020B0502020202020204" pitchFamily="34" charset="0"/>
              </a:rPr>
              <a:t>Supplementary </a:t>
            </a:r>
            <a:br>
              <a:rPr lang="en-US" sz="8900" b="1">
                <a:solidFill>
                  <a:srgbClr val="4372A2"/>
                </a:solidFill>
                <a:latin typeface="Century Gothic" panose="020B0502020202020204" pitchFamily="34" charset="0"/>
              </a:rPr>
            </a:br>
            <a:r>
              <a:rPr lang="en-US" sz="8900" b="1">
                <a:solidFill>
                  <a:srgbClr val="4372A2"/>
                </a:solidFill>
                <a:latin typeface="Century Gothic" panose="020B0502020202020204" pitchFamily="34" charset="0"/>
              </a:rPr>
              <a:t>slides</a:t>
            </a:r>
            <a:br>
              <a:rPr lang="en-US"/>
            </a:b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55C7EB-02A5-AB45-B5A6-364421A61C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704" y="166975"/>
            <a:ext cx="1719072" cy="7755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2011028-A59D-F042-A3E4-F7654A6C0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73" y="135696"/>
            <a:ext cx="1719072" cy="81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32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BB2E3E-A882-5D48-954F-55C9D8B85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575"/>
            <a:ext cx="10927080" cy="4350497"/>
          </a:xfrm>
        </p:spPr>
        <p:txBody>
          <a:bodyPr>
            <a:normAutofit/>
          </a:bodyPr>
          <a:lstStyle/>
          <a:p>
            <a:r>
              <a:rPr lang="en-GB" sz="3600">
                <a:latin typeface="Century Gothic" panose="020B0502020202020204" pitchFamily="34" charset="0"/>
              </a:rPr>
              <a:t>Patients already in cardiac arrest before an anaesthetist attends</a:t>
            </a:r>
          </a:p>
          <a:p>
            <a:r>
              <a:rPr lang="en-GB" sz="3600">
                <a:latin typeface="Century Gothic" panose="020B0502020202020204" pitchFamily="34" charset="0"/>
              </a:rPr>
              <a:t>Defibrillation during electrophysiological procedures when this is a planned, normal, or expected part of the procedure (e.g. during VT ablation)  </a:t>
            </a:r>
          </a:p>
          <a:p>
            <a:r>
              <a:rPr lang="en-GB" sz="3600">
                <a:latin typeface="Century Gothic" panose="020B0502020202020204" pitchFamily="34" charset="0"/>
              </a:rPr>
              <a:t>ASA 6 patients (brain-dead patient going for organ donation)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CA6E2C-975C-724D-BC49-A08EF2578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8672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b="1">
                <a:solidFill>
                  <a:srgbClr val="4372A2"/>
                </a:solidFill>
                <a:latin typeface="Century Gothic" panose="020B0502020202020204" pitchFamily="34" charset="0"/>
              </a:rPr>
              <a:t>NAP7 </a:t>
            </a:r>
            <a:r>
              <a:rPr lang="en-US" sz="6000" b="1">
                <a:latin typeface="Century Gothic" panose="020B0502020202020204" pitchFamily="34" charset="0"/>
              </a:rPr>
              <a:t>– General exclusions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2FEC3D-4266-544E-B5CC-EBF1219B10B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704" y="166975"/>
            <a:ext cx="1719072" cy="7755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02B1F6-A7E8-7142-9734-DEC502F5AF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81" y="86928"/>
            <a:ext cx="1719072" cy="81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35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51DA1-DC79-9742-9445-7A886FAFA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2496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4372A2"/>
                </a:solidFill>
                <a:latin typeface="Century Gothic" panose="020B0502020202020204" pitchFamily="34" charset="0"/>
              </a:rPr>
              <a:t>eCPR  -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69C6C-112A-F843-ADF9-AE904966A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16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i="1">
                <a:latin typeface="Century Gothic" panose="020B0502020202020204" pitchFamily="34" charset="0"/>
              </a:rPr>
              <a:t>eCPR</a:t>
            </a:r>
            <a:r>
              <a:rPr lang="en-US">
                <a:latin typeface="Century Gothic" panose="020B0502020202020204" pitchFamily="34" charset="0"/>
              </a:rPr>
              <a:t> = </a:t>
            </a:r>
            <a:r>
              <a:rPr lang="en-US" b="1" i="1" u="sng">
                <a:latin typeface="Century Gothic" panose="020B0502020202020204" pitchFamily="34" charset="0"/>
              </a:rPr>
              <a:t>e</a:t>
            </a:r>
            <a:r>
              <a:rPr lang="en-US">
                <a:latin typeface="Century Gothic" panose="020B0502020202020204" pitchFamily="34" charset="0"/>
              </a:rPr>
              <a:t>xtracorporeal </a:t>
            </a:r>
            <a:r>
              <a:rPr lang="en-US" b="1" i="1" u="sng">
                <a:latin typeface="Century Gothic" panose="020B0502020202020204" pitchFamily="34" charset="0"/>
              </a:rPr>
              <a:t>C</a:t>
            </a:r>
            <a:r>
              <a:rPr lang="en-US">
                <a:latin typeface="Century Gothic" panose="020B0502020202020204" pitchFamily="34" charset="0"/>
              </a:rPr>
              <a:t>ardiopulmonary </a:t>
            </a:r>
            <a:r>
              <a:rPr lang="en-US" b="1" i="1" u="sng">
                <a:latin typeface="Century Gothic" panose="020B0502020202020204" pitchFamily="34" charset="0"/>
              </a:rPr>
              <a:t>R</a:t>
            </a:r>
            <a:r>
              <a:rPr lang="en-US">
                <a:latin typeface="Century Gothic" panose="020B0502020202020204" pitchFamily="34" charset="0"/>
              </a:rPr>
              <a:t>esuscitation</a:t>
            </a:r>
          </a:p>
          <a:p>
            <a:pPr marL="0" indent="0">
              <a:buNone/>
            </a:pPr>
            <a:endParaRPr lang="en-US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>
                <a:latin typeface="Century Gothic" panose="020B0502020202020204" pitchFamily="34" charset="0"/>
              </a:rPr>
              <a:t>Veno-arterial extracorporeal membrane oxygenation started during cardiac arrest</a:t>
            </a:r>
          </a:p>
          <a:p>
            <a:pPr marL="0" indent="0">
              <a:buNone/>
            </a:pPr>
            <a:endParaRPr lang="en-US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>
                <a:latin typeface="Century Gothic" panose="020B0502020202020204" pitchFamily="34" charset="0"/>
              </a:rPr>
              <a:t>eCPR start defined as initiation of extracorporeal flow to the patient after cannulation and circuit connection to cannulas</a:t>
            </a:r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B25CE7-5271-0E45-9A45-B006CFB6A7B7}"/>
              </a:ext>
            </a:extLst>
          </p:cNvPr>
          <p:cNvSpPr txBox="1"/>
          <p:nvPr/>
        </p:nvSpPr>
        <p:spPr>
          <a:xfrm>
            <a:off x="7420303" y="6308209"/>
            <a:ext cx="443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Nolan et al. Resuscitation 2019: 144: 166-177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5EC2AB-5A0A-E040-B36B-C6A0144A4C8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704" y="166975"/>
            <a:ext cx="1719072" cy="7755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476AD4-00EF-4543-97D2-5B2C7A4B59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873" y="135696"/>
            <a:ext cx="1719072" cy="81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01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4DC19-094A-674C-9EB8-FC847AEBF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704" y="863249"/>
            <a:ext cx="11594592" cy="5815584"/>
          </a:xfrm>
        </p:spPr>
        <p:txBody>
          <a:bodyPr vert="horz" anchor="ctr">
            <a:normAutofit/>
          </a:bodyPr>
          <a:lstStyle/>
          <a:p>
            <a:r>
              <a:rPr lang="en-US" sz="6600" b="1" dirty="0">
                <a:solidFill>
                  <a:srgbClr val="4372A2"/>
                </a:solidFill>
                <a:latin typeface="Century Gothic" panose="020B0502020202020204" pitchFamily="34" charset="0"/>
              </a:rPr>
              <a:t>Start date</a:t>
            </a:r>
            <a:br>
              <a:rPr lang="en-US" sz="6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 </a:t>
            </a:r>
            <a:br>
              <a:rPr lang="en-US" sz="8000" dirty="0">
                <a:latin typeface="Century Gothic" panose="020B0502020202020204" pitchFamily="34" charset="0"/>
              </a:rPr>
            </a:br>
            <a:r>
              <a:rPr lang="en-US" sz="8000" b="1" dirty="0">
                <a:solidFill>
                  <a:srgbClr val="4372A2"/>
                </a:solidFill>
                <a:latin typeface="Century Gothic" panose="020B0502020202020204" pitchFamily="34" charset="0"/>
              </a:rPr>
              <a:t>WEDNESDAY </a:t>
            </a:r>
            <a:br>
              <a:rPr lang="en-US" sz="8000" b="1" dirty="0">
                <a:solidFill>
                  <a:srgbClr val="4372A2"/>
                </a:solidFill>
                <a:latin typeface="Century Gothic" panose="020B0502020202020204" pitchFamily="34" charset="0"/>
              </a:rPr>
            </a:br>
            <a:r>
              <a:rPr lang="en-US" sz="11500" b="1" dirty="0">
                <a:solidFill>
                  <a:srgbClr val="4372A2"/>
                </a:solidFill>
                <a:latin typeface="Century Gothic" panose="020B0502020202020204" pitchFamily="34" charset="0"/>
              </a:rPr>
              <a:t>16 JUNE 2021</a:t>
            </a:r>
            <a:endParaRPr lang="en-US" sz="11500" dirty="0">
              <a:solidFill>
                <a:srgbClr val="4372A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70EB81-EC2E-8246-B1E9-649C9429BFB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704" y="179167"/>
            <a:ext cx="1719072" cy="7755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C12A44-DCFD-7448-9A11-5B4E02E8A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73" y="306384"/>
            <a:ext cx="1719072" cy="81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514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AF08F2-DF48-FD4C-A9F6-981866D26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2800" b="1">
                <a:solidFill>
                  <a:srgbClr val="FFFFFF"/>
                </a:solidFill>
                <a:latin typeface="Century Gothic" panose="020B0502020202020204" pitchFamily="34" charset="0"/>
              </a:rPr>
              <a:t>Cardiopulmonary Bypass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9EB7F1C-B78A-4D28-842D-80DB748F1E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040369"/>
              </p:ext>
            </p:extLst>
          </p:nvPr>
        </p:nvGraphicFramePr>
        <p:xfrm>
          <a:off x="5401056" y="1018683"/>
          <a:ext cx="5758208" cy="5344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8E47F464-67A9-D94D-9794-E0A96ADE611D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704" y="166975"/>
            <a:ext cx="1719072" cy="7755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C5CB37-E583-2245-B46B-8C066B0521C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873" y="135696"/>
            <a:ext cx="1719072" cy="81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24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0E82E-CE41-A148-A1F3-6ABBAD352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72" y="40047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4372A2"/>
                </a:solidFill>
                <a:latin typeface="Century Gothic" panose="020B0502020202020204" pitchFamily="34" charset="0"/>
              </a:rPr>
              <a:t>NAP7 </a:t>
            </a:r>
            <a:r>
              <a:rPr lang="en-US" b="1" dirty="0">
                <a:latin typeface="Century Gothic" panose="020B0502020202020204" pitchFamily="34" charset="0"/>
              </a:rPr>
              <a:t>– three parts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4398F-95FA-E04B-8EC1-1D08B45BE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552" y="1601344"/>
            <a:ext cx="3258312" cy="5116448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latin typeface="Century Gothic" panose="020B0502020202020204" pitchFamily="34" charset="0"/>
              </a:rPr>
              <a:t>BASELINE</a:t>
            </a:r>
          </a:p>
          <a:p>
            <a:pPr marL="0" indent="0">
              <a:buNone/>
            </a:pPr>
            <a:r>
              <a:rPr lang="en-US" sz="3000" b="1" dirty="0">
                <a:latin typeface="Century Gothic" panose="020B0502020202020204" pitchFamily="34" charset="0"/>
              </a:rPr>
              <a:t>SURVEY</a:t>
            </a: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</a:rPr>
              <a:t>At start of NAP7</a:t>
            </a:r>
          </a:p>
          <a:p>
            <a:pPr marL="0" indent="0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</a:rPr>
              <a:t>Local Coordinator:</a:t>
            </a: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</a:rPr>
              <a:t>Departmental structures &amp; processes</a:t>
            </a:r>
          </a:p>
          <a:p>
            <a:pPr marL="0" indent="0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</a:rPr>
              <a:t>All </a:t>
            </a:r>
            <a:r>
              <a:rPr lang="en-US" sz="2000" dirty="0" err="1">
                <a:latin typeface="Century Gothic" panose="020B0502020202020204" pitchFamily="34" charset="0"/>
              </a:rPr>
              <a:t>anaesthetists</a:t>
            </a:r>
            <a:r>
              <a:rPr lang="en-US" sz="2000">
                <a:latin typeface="Century Gothic" panose="020B0502020202020204" pitchFamily="34" charset="0"/>
              </a:rPr>
              <a:t> and </a:t>
            </a:r>
            <a:r>
              <a:rPr lang="en-US" sz="2000" err="1">
                <a:latin typeface="Century Gothic" panose="020B0502020202020204" pitchFamily="34" charset="0"/>
              </a:rPr>
              <a:t>anaesthesia</a:t>
            </a:r>
            <a:r>
              <a:rPr lang="en-US" sz="2000">
                <a:latin typeface="Century Gothic" panose="020B0502020202020204" pitchFamily="34" charset="0"/>
              </a:rPr>
              <a:t> associates:</a:t>
            </a: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Personal experiences of perioperative cardiac arrest  </a:t>
            </a:r>
          </a:p>
          <a:p>
            <a:pPr marL="0" indent="0">
              <a:buNone/>
            </a:pPr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BD774D0-709B-C941-985B-84E8AA6EAA0E}"/>
              </a:ext>
            </a:extLst>
          </p:cNvPr>
          <p:cNvSpPr txBox="1">
            <a:spLocks/>
          </p:cNvSpPr>
          <p:nvPr/>
        </p:nvSpPr>
        <p:spPr>
          <a:xfrm>
            <a:off x="4267200" y="1622163"/>
            <a:ext cx="3730752" cy="50956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000" b="1">
                <a:latin typeface="Century Gothic" panose="020B0502020202020204" pitchFamily="34" charset="0"/>
              </a:rPr>
              <a:t>CASE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b="1">
                <a:latin typeface="Century Gothic" panose="020B0502020202020204" pitchFamily="34" charset="0"/>
              </a:rPr>
              <a:t>REPORTING</a:t>
            </a: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Starts 16 June 2021 for 1 year</a:t>
            </a:r>
          </a:p>
          <a:p>
            <a:pPr marL="0" indent="0">
              <a:buNone/>
            </a:pPr>
            <a:endParaRPr lang="en-US" sz="200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Report all cases that meet inclusion criteria to Local Coordinator</a:t>
            </a:r>
          </a:p>
          <a:p>
            <a:pPr marL="0" indent="0">
              <a:buNone/>
            </a:pPr>
            <a:endParaRPr lang="en-US" sz="200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Complete detailed case review form</a:t>
            </a:r>
          </a:p>
          <a:p>
            <a:pPr marL="0" indent="0">
              <a:buNone/>
            </a:pPr>
            <a:endParaRPr lang="en-US" sz="200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Cases reviewed by NAP7 Panel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>
              <a:latin typeface="Century Gothic" panose="020B0502020202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0ED764C-CF8E-C348-85C2-E3689C3523F3}"/>
              </a:ext>
            </a:extLst>
          </p:cNvPr>
          <p:cNvSpPr txBox="1">
            <a:spLocks/>
          </p:cNvSpPr>
          <p:nvPr/>
        </p:nvSpPr>
        <p:spPr>
          <a:xfrm>
            <a:off x="8287512" y="1601344"/>
            <a:ext cx="3258312" cy="50956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b="1">
                <a:latin typeface="Century Gothic" panose="020B0502020202020204" pitchFamily="34" charset="0"/>
              </a:rPr>
              <a:t>ACTIVITY </a:t>
            </a:r>
          </a:p>
          <a:p>
            <a:pPr marL="0" indent="0">
              <a:buNone/>
            </a:pPr>
            <a:r>
              <a:rPr lang="en-US" sz="3000" b="1">
                <a:latin typeface="Century Gothic" panose="020B0502020202020204" pitchFamily="34" charset="0"/>
              </a:rPr>
              <a:t>SURVEY</a:t>
            </a: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Autumn 2021</a:t>
            </a:r>
          </a:p>
          <a:p>
            <a:pPr marL="0" indent="0">
              <a:buNone/>
            </a:pPr>
            <a:endParaRPr lang="en-US" sz="200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4-day activity survey of all sites</a:t>
            </a:r>
          </a:p>
          <a:p>
            <a:pPr marL="0" indent="0">
              <a:buNone/>
            </a:pPr>
            <a:endParaRPr lang="en-US" sz="200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To estimate denominator data</a:t>
            </a:r>
          </a:p>
          <a:p>
            <a:pPr marL="0" indent="0">
              <a:buNone/>
            </a:pPr>
            <a:endParaRPr lang="en-US" sz="200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>
              <a:latin typeface="Century Gothic" panose="020B0502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="1">
              <a:latin typeface="Century Gothic" panose="020B0502020202020204" pitchFamily="34" charset="0"/>
            </a:endParaRPr>
          </a:p>
        </p:txBody>
      </p:sp>
      <p:pic>
        <p:nvPicPr>
          <p:cNvPr id="10" name="Graphic 9" descr="Badge 1 with solid fill">
            <a:extLst>
              <a:ext uri="{FF2B5EF4-FFF2-40B4-BE49-F238E27FC236}">
                <a16:creationId xmlns:a16="http://schemas.microsoft.com/office/drawing/2014/main" id="{3785C922-3EE2-5543-82C1-5BA7E510C2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50870" y="1596010"/>
            <a:ext cx="692658" cy="692658"/>
          </a:xfrm>
          <a:prstGeom prst="rect">
            <a:avLst/>
          </a:prstGeom>
        </p:spPr>
      </p:pic>
      <p:pic>
        <p:nvPicPr>
          <p:cNvPr id="12" name="Graphic 11" descr="Badge with solid fill">
            <a:extLst>
              <a:ext uri="{FF2B5EF4-FFF2-40B4-BE49-F238E27FC236}">
                <a16:creationId xmlns:a16="http://schemas.microsoft.com/office/drawing/2014/main" id="{0251B428-8A81-C94D-8DE0-307F13E82B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71446" y="1596010"/>
            <a:ext cx="710699" cy="710699"/>
          </a:xfrm>
          <a:prstGeom prst="rect">
            <a:avLst/>
          </a:prstGeom>
        </p:spPr>
      </p:pic>
      <p:pic>
        <p:nvPicPr>
          <p:cNvPr id="14" name="Graphic 13" descr="Badge 3 with solid fill">
            <a:extLst>
              <a:ext uri="{FF2B5EF4-FFF2-40B4-BE49-F238E27FC236}">
                <a16:creationId xmlns:a16="http://schemas.microsoft.com/office/drawing/2014/main" id="{7A456D57-BF88-F64A-B188-D917070051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66957" y="1596010"/>
            <a:ext cx="697992" cy="6979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60B82BC-C3FE-484E-A98F-3DF028EB19C1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4122" y="166976"/>
            <a:ext cx="1349653" cy="6088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B2EC26-783C-044B-B07A-1F0A6A814E8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1873" y="135696"/>
            <a:ext cx="1278015" cy="60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32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0E82E-CE41-A148-A1F3-6ABBAD352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72" y="400472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4372A2"/>
                </a:solidFill>
                <a:latin typeface="Century Gothic" panose="020B0502020202020204" pitchFamily="34" charset="0"/>
              </a:rPr>
              <a:t>NAP7 </a:t>
            </a:r>
            <a:r>
              <a:rPr lang="en-US" b="1">
                <a:latin typeface="Century Gothic" panose="020B0502020202020204" pitchFamily="34" charset="0"/>
              </a:rPr>
              <a:t>– three parts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4398F-95FA-E04B-8EC1-1D08B45BE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552" y="1601344"/>
            <a:ext cx="3258312" cy="5116448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>
                <a:latin typeface="Century Gothic" panose="020B0502020202020204" pitchFamily="34" charset="0"/>
              </a:rPr>
              <a:t>BASELINE</a:t>
            </a:r>
          </a:p>
          <a:p>
            <a:pPr marL="0" indent="0">
              <a:buNone/>
            </a:pPr>
            <a:r>
              <a:rPr lang="en-US" sz="3000" b="1">
                <a:latin typeface="Century Gothic" panose="020B0502020202020204" pitchFamily="34" charset="0"/>
              </a:rPr>
              <a:t>SURVEY</a:t>
            </a: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At start of NAP7</a:t>
            </a:r>
          </a:p>
          <a:p>
            <a:pPr marL="0" indent="0">
              <a:buNone/>
            </a:pPr>
            <a:endParaRPr lang="en-US" sz="200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Local Coordinator:</a:t>
            </a: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Departmental structures &amp; processes</a:t>
            </a:r>
          </a:p>
          <a:p>
            <a:pPr marL="0" indent="0">
              <a:buNone/>
            </a:pPr>
            <a:endParaRPr lang="en-US" sz="200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All </a:t>
            </a:r>
            <a:r>
              <a:rPr lang="en-US" sz="2000" err="1">
                <a:latin typeface="Century Gothic" panose="020B0502020202020204" pitchFamily="34" charset="0"/>
              </a:rPr>
              <a:t>anaesthetists</a:t>
            </a:r>
            <a:r>
              <a:rPr lang="en-US" sz="2000">
                <a:latin typeface="Century Gothic" panose="020B0502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Personal experiences of perioperative cardiac arrest  </a:t>
            </a:r>
          </a:p>
          <a:p>
            <a:pPr marL="0" indent="0">
              <a:buNone/>
            </a:pPr>
            <a:endParaRPr lang="en-US" sz="2000">
              <a:latin typeface="Century Gothic" panose="020B0502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BD774D0-709B-C941-985B-84E8AA6EAA0E}"/>
              </a:ext>
            </a:extLst>
          </p:cNvPr>
          <p:cNvSpPr txBox="1">
            <a:spLocks/>
          </p:cNvSpPr>
          <p:nvPr/>
        </p:nvSpPr>
        <p:spPr>
          <a:xfrm>
            <a:off x="4267200" y="1622163"/>
            <a:ext cx="3730752" cy="50956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000" b="1">
                <a:latin typeface="Century Gothic" panose="020B0502020202020204" pitchFamily="34" charset="0"/>
              </a:rPr>
              <a:t>CASE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b="1">
                <a:latin typeface="Century Gothic" panose="020B0502020202020204" pitchFamily="34" charset="0"/>
              </a:rPr>
              <a:t>REPORTING</a:t>
            </a: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Starts 16 June 2021 for 1 year</a:t>
            </a:r>
          </a:p>
          <a:p>
            <a:pPr marL="0" indent="0">
              <a:buNone/>
            </a:pPr>
            <a:endParaRPr lang="en-US" sz="200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Report all cases that meet inclusion criteria to Local Coordinator</a:t>
            </a:r>
          </a:p>
          <a:p>
            <a:pPr marL="0" indent="0">
              <a:buNone/>
            </a:pPr>
            <a:endParaRPr lang="en-US" sz="200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Complete detailed case review form</a:t>
            </a:r>
          </a:p>
          <a:p>
            <a:pPr marL="0" indent="0">
              <a:buNone/>
            </a:pPr>
            <a:endParaRPr lang="en-US" sz="200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Cases reviewed by NAP7 Panel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>
              <a:latin typeface="Century Gothic" panose="020B0502020202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0ED764C-CF8E-C348-85C2-E3689C3523F3}"/>
              </a:ext>
            </a:extLst>
          </p:cNvPr>
          <p:cNvSpPr txBox="1">
            <a:spLocks/>
          </p:cNvSpPr>
          <p:nvPr/>
        </p:nvSpPr>
        <p:spPr>
          <a:xfrm>
            <a:off x="8287512" y="1601344"/>
            <a:ext cx="3258312" cy="50956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b="1">
                <a:latin typeface="Century Gothic" panose="020B0502020202020204" pitchFamily="34" charset="0"/>
              </a:rPr>
              <a:t>ACTIVITY </a:t>
            </a:r>
          </a:p>
          <a:p>
            <a:pPr marL="0" indent="0">
              <a:buNone/>
            </a:pPr>
            <a:r>
              <a:rPr lang="en-US" sz="3000" b="1">
                <a:latin typeface="Century Gothic" panose="020B0502020202020204" pitchFamily="34" charset="0"/>
              </a:rPr>
              <a:t>SURVEY</a:t>
            </a: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Autumn 2021</a:t>
            </a:r>
          </a:p>
          <a:p>
            <a:pPr marL="0" indent="0">
              <a:buNone/>
            </a:pPr>
            <a:endParaRPr lang="en-US" sz="200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4-day activity survey of all sites</a:t>
            </a:r>
          </a:p>
          <a:p>
            <a:pPr marL="0" indent="0">
              <a:buNone/>
            </a:pPr>
            <a:endParaRPr lang="en-US" sz="200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>
                <a:latin typeface="Century Gothic" panose="020B0502020202020204" pitchFamily="34" charset="0"/>
              </a:rPr>
              <a:t>To estimate denominator data</a:t>
            </a:r>
          </a:p>
          <a:p>
            <a:pPr marL="0" indent="0">
              <a:buNone/>
            </a:pPr>
            <a:endParaRPr lang="en-US" sz="200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>
              <a:latin typeface="Century Gothic" panose="020B0502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="1">
              <a:latin typeface="Century Gothic" panose="020B0502020202020204" pitchFamily="34" charset="0"/>
            </a:endParaRPr>
          </a:p>
        </p:txBody>
      </p:sp>
      <p:pic>
        <p:nvPicPr>
          <p:cNvPr id="10" name="Graphic 9" descr="Badge 1 with solid fill">
            <a:extLst>
              <a:ext uri="{FF2B5EF4-FFF2-40B4-BE49-F238E27FC236}">
                <a16:creationId xmlns:a16="http://schemas.microsoft.com/office/drawing/2014/main" id="{3785C922-3EE2-5543-82C1-5BA7E510C2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50870" y="1596010"/>
            <a:ext cx="692658" cy="692658"/>
          </a:xfrm>
          <a:prstGeom prst="rect">
            <a:avLst/>
          </a:prstGeom>
        </p:spPr>
      </p:pic>
      <p:pic>
        <p:nvPicPr>
          <p:cNvPr id="12" name="Graphic 11" descr="Badge with solid fill">
            <a:extLst>
              <a:ext uri="{FF2B5EF4-FFF2-40B4-BE49-F238E27FC236}">
                <a16:creationId xmlns:a16="http://schemas.microsoft.com/office/drawing/2014/main" id="{0251B428-8A81-C94D-8DE0-307F13E82B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71446" y="1596010"/>
            <a:ext cx="710699" cy="710699"/>
          </a:xfrm>
          <a:prstGeom prst="rect">
            <a:avLst/>
          </a:prstGeom>
        </p:spPr>
      </p:pic>
      <p:pic>
        <p:nvPicPr>
          <p:cNvPr id="14" name="Graphic 13" descr="Badge 3 with solid fill">
            <a:extLst>
              <a:ext uri="{FF2B5EF4-FFF2-40B4-BE49-F238E27FC236}">
                <a16:creationId xmlns:a16="http://schemas.microsoft.com/office/drawing/2014/main" id="{7A456D57-BF88-F64A-B188-D917070051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66957" y="1596010"/>
            <a:ext cx="697992" cy="6979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60B82BC-C3FE-484E-A98F-3DF028EB19C1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4122" y="166976"/>
            <a:ext cx="1349653" cy="6088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B2EC26-783C-044B-B07A-1F0A6A814E8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1873" y="135696"/>
            <a:ext cx="1278015" cy="60886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4DE1204-B2BA-F447-BA7B-5DB56045853F}"/>
              </a:ext>
            </a:extLst>
          </p:cNvPr>
          <p:cNvSpPr/>
          <p:nvPr/>
        </p:nvSpPr>
        <p:spPr>
          <a:xfrm rot="20570300">
            <a:off x="946174" y="2248847"/>
            <a:ext cx="9723580" cy="2674250"/>
          </a:xfrm>
          <a:prstGeom prst="rect">
            <a:avLst/>
          </a:prstGeom>
          <a:solidFill>
            <a:srgbClr val="437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>
                <a:latin typeface="Century Gothic" panose="020B0502020202020204" pitchFamily="34" charset="0"/>
              </a:rPr>
              <a:t>All reporting is </a:t>
            </a:r>
          </a:p>
          <a:p>
            <a:pPr algn="ctr"/>
            <a:r>
              <a:rPr lang="en-US" sz="8800" b="1">
                <a:latin typeface="Century Gothic" panose="020B050202020202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655709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DE0A9-068C-7E41-9598-B14D52FF9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9201" y="3429000"/>
            <a:ext cx="7310088" cy="2149230"/>
          </a:xfrm>
        </p:spPr>
        <p:txBody>
          <a:bodyPr>
            <a:noAutofit/>
          </a:bodyPr>
          <a:lstStyle/>
          <a:p>
            <a:br>
              <a:rPr lang="en-US" sz="16600" b="1">
                <a:solidFill>
                  <a:srgbClr val="4372A2"/>
                </a:solidFill>
                <a:latin typeface="Century Gothic" panose="020B0502020202020204" pitchFamily="34" charset="0"/>
              </a:rPr>
            </a:br>
            <a:br>
              <a:rPr lang="en-US" sz="16600" b="1">
                <a:solidFill>
                  <a:srgbClr val="4372A2"/>
                </a:solidFill>
                <a:latin typeface="Century Gothic" panose="020B0502020202020204" pitchFamily="34" charset="0"/>
              </a:rPr>
            </a:br>
            <a:r>
              <a:rPr lang="en-US" sz="16600" b="1">
                <a:solidFill>
                  <a:srgbClr val="4372A2"/>
                </a:solidFill>
                <a:latin typeface="Century Gothic" panose="020B0502020202020204" pitchFamily="34" charset="0"/>
              </a:rPr>
              <a:t>NAP7</a:t>
            </a:r>
            <a:br>
              <a:rPr lang="en-US" sz="16600" b="1">
                <a:solidFill>
                  <a:srgbClr val="4372A2"/>
                </a:solidFill>
                <a:latin typeface="Century Gothic" panose="020B0502020202020204" pitchFamily="34" charset="0"/>
              </a:rPr>
            </a:br>
            <a:r>
              <a:rPr lang="en-US" sz="13800" b="1">
                <a:solidFill>
                  <a:srgbClr val="4372A2"/>
                </a:solidFill>
                <a:latin typeface="Century Gothic" panose="020B0502020202020204" pitchFamily="34" charset="0"/>
              </a:rPr>
              <a:t>Scope</a:t>
            </a:r>
            <a:endParaRPr lang="en-US" sz="16600" b="1">
              <a:solidFill>
                <a:srgbClr val="4372A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0CBFFB-3B32-A34C-86DB-C5865AC8E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81" y="86928"/>
            <a:ext cx="1719072" cy="8189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A463A38-54AF-4048-9774-AE6D4F8F4B1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704" y="179167"/>
            <a:ext cx="1719072" cy="77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17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BB2E3E-A882-5D48-954F-55C9D8B85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66" y="2340528"/>
            <a:ext cx="10927080" cy="382842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en-US" sz="6600">
                <a:latin typeface="Century Gothic" panose="020B0502020202020204" pitchFamily="34" charset="0"/>
                <a:cs typeface="Calibri" panose="020F0502020204030204" pitchFamily="34" charset="0"/>
              </a:rPr>
              <a:t> ≥5 c</a:t>
            </a:r>
            <a:r>
              <a:rPr lang="en-US" sz="6600">
                <a:latin typeface="Century Gothic" panose="020B0502020202020204" pitchFamily="34" charset="0"/>
              </a:rPr>
              <a:t>hest compressions and/or defibrillation </a:t>
            </a:r>
          </a:p>
          <a:p>
            <a:pPr>
              <a:lnSpc>
                <a:spcPct val="160000"/>
              </a:lnSpc>
            </a:pPr>
            <a:r>
              <a:rPr lang="en-US" sz="6600">
                <a:latin typeface="Century Gothic" panose="020B0502020202020204" pitchFamily="34" charset="0"/>
              </a:rPr>
              <a:t> In a patient having a procedure under the care of an </a:t>
            </a:r>
            <a:r>
              <a:rPr lang="en-GB" sz="6600">
                <a:latin typeface="Century Gothic" panose="020B0502020202020204" pitchFamily="34" charset="0"/>
              </a:rPr>
              <a:t>anaesthetist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CA6E2C-975C-724D-BC49-A08EF2578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496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b="1">
                <a:solidFill>
                  <a:srgbClr val="4372A2"/>
                </a:solidFill>
                <a:latin typeface="Century Gothic" panose="020B0502020202020204" pitchFamily="34" charset="0"/>
              </a:rPr>
              <a:t>NAP7 </a:t>
            </a:r>
            <a:r>
              <a:rPr lang="en-US" sz="7200" b="1">
                <a:latin typeface="Century Gothic" panose="020B0502020202020204" pitchFamily="34" charset="0"/>
              </a:rPr>
              <a:t>– Inclusion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2FEC3D-4266-544E-B5CC-EBF1219B10B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704" y="166975"/>
            <a:ext cx="1719072" cy="7755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02B1F6-A7E8-7142-9734-DEC502F5AF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81" y="86928"/>
            <a:ext cx="1719072" cy="81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CE09B7-87F6-D444-9CED-0297A09D39B6}"/>
              </a:ext>
            </a:extLst>
          </p:cNvPr>
          <p:cNvSpPr txBox="1"/>
          <p:nvPr/>
        </p:nvSpPr>
        <p:spPr>
          <a:xfrm>
            <a:off x="3889248" y="7924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6EB9B8-931A-4906-A634-8D25D29A93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328467"/>
              </p:ext>
            </p:extLst>
          </p:nvPr>
        </p:nvGraphicFramePr>
        <p:xfrm>
          <a:off x="952901" y="265978"/>
          <a:ext cx="10111339" cy="5681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E662FB19-4288-D042-AC6B-F1B295C3997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704" y="166975"/>
            <a:ext cx="1719072" cy="7755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3D8050-0523-5047-A82F-EA3C2A579F8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681" y="86928"/>
            <a:ext cx="1719072" cy="81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047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1C77858-9E7C-4A42-903F-6CB479470E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903985"/>
              </p:ext>
            </p:extLst>
          </p:nvPr>
        </p:nvGraphicFramePr>
        <p:xfrm>
          <a:off x="874685" y="675936"/>
          <a:ext cx="10274088" cy="6448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DAE94BB-C776-C34E-AF0D-7B1B2D0C16C5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704" y="166975"/>
            <a:ext cx="1719072" cy="7755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2C50C9-D5D1-1841-B187-5E04BE7B0CA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681" y="86928"/>
            <a:ext cx="1719072" cy="81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702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0EC2C01-A388-184B-8430-789C9F454D04}"/>
              </a:ext>
            </a:extLst>
          </p:cNvPr>
          <p:cNvSpPr/>
          <p:nvPr/>
        </p:nvSpPr>
        <p:spPr>
          <a:xfrm>
            <a:off x="929326" y="1121790"/>
            <a:ext cx="10435472" cy="1112362"/>
          </a:xfrm>
          <a:prstGeom prst="roundRect">
            <a:avLst/>
          </a:prstGeom>
          <a:solidFill>
            <a:srgbClr val="437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4800" b="1">
                <a:latin typeface="Century Gothic" panose="020B0502020202020204" pitchFamily="34" charset="0"/>
              </a:rPr>
              <a:t>Under the care of an anaesthetist</a:t>
            </a:r>
            <a:endParaRPr lang="en-US" sz="4800" b="1">
              <a:latin typeface="Century Gothic" panose="020B0502020202020204" pitchFamily="3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52143CB-6DE6-554A-9401-566F6021DD43}"/>
              </a:ext>
            </a:extLst>
          </p:cNvPr>
          <p:cNvSpPr/>
          <p:nvPr/>
        </p:nvSpPr>
        <p:spPr>
          <a:xfrm>
            <a:off x="980388" y="2564091"/>
            <a:ext cx="10333348" cy="3723587"/>
          </a:xfrm>
          <a:prstGeom prst="roundRect">
            <a:avLst/>
          </a:prstGeom>
          <a:solidFill>
            <a:srgbClr val="437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b="1">
                <a:latin typeface="Century Gothic" panose="020B0502020202020204" pitchFamily="34" charset="0"/>
              </a:rPr>
              <a:t>General anaesthesia, regional anaesthesia/ analgesia, sedation, local anaesthesia or monitored anaesthesia care with an anaesthetist present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b="1">
                <a:latin typeface="Century Gothic" panose="020B0502020202020204" pitchFamily="34" charset="0"/>
              </a:rPr>
              <a:t>Patients directly managed by an anaesthesia associate</a:t>
            </a:r>
          </a:p>
          <a:p>
            <a:pPr lvl="0"/>
            <a:endParaRPr lang="en-GB" sz="2800" b="1"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EABC21-B8CF-A641-9F73-AAA8EAF14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20" y="123504"/>
            <a:ext cx="1719072" cy="8189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EA01FE-7218-4B4C-9AEF-0E801F8061C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5278" y="166975"/>
            <a:ext cx="1719072" cy="77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88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3781</TotalTime>
  <Words>695</Words>
  <Application>Microsoft Macintosh PowerPoint</Application>
  <PresentationFormat>Widescreen</PresentationFormat>
  <Paragraphs>175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Office Theme</vt:lpstr>
      <vt:lpstr>PowerPoint Presentation</vt:lpstr>
      <vt:lpstr>Start date   WEDNESDAY  16 JUNE 2021</vt:lpstr>
      <vt:lpstr>NAP7 – three parts</vt:lpstr>
      <vt:lpstr>NAP7 – three parts</vt:lpstr>
      <vt:lpstr>  NAP7 Scope</vt:lpstr>
      <vt:lpstr>NAP7 – Inclusion</vt:lpstr>
      <vt:lpstr>PowerPoint Presentation</vt:lpstr>
      <vt:lpstr>PowerPoint Presentation</vt:lpstr>
      <vt:lpstr>PowerPoint Presentation</vt:lpstr>
      <vt:lpstr>PowerPoint Presentation</vt:lpstr>
      <vt:lpstr>Perioperative – START TIME?  </vt:lpstr>
      <vt:lpstr>Perioperative – END TIME?  </vt:lpstr>
      <vt:lpstr>PowerPoint Presentation</vt:lpstr>
      <vt:lpstr>NAP7 – Special inclusions</vt:lpstr>
      <vt:lpstr>PowerPoint Presentation</vt:lpstr>
      <vt:lpstr>NAP7 – Information </vt:lpstr>
      <vt:lpstr>Supplementary  slides </vt:lpstr>
      <vt:lpstr>NAP7 – General exclusions</vt:lpstr>
      <vt:lpstr>eCPR  - definitions</vt:lpstr>
      <vt:lpstr>Cardiopulmonary Bypass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Stakeholder/Panel  Meeting 23 OCTOBER 2019</dc:title>
  <dc:creator>jasmeet soar</dc:creator>
  <cp:lastModifiedBy>jasmeetsoar@me.com</cp:lastModifiedBy>
  <cp:revision>172</cp:revision>
  <dcterms:created xsi:type="dcterms:W3CDTF">2019-10-19T17:07:39Z</dcterms:created>
  <dcterms:modified xsi:type="dcterms:W3CDTF">2021-05-18T20:48:40Z</dcterms:modified>
</cp:coreProperties>
</file>